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45"/>
  </p:notesMasterIdLst>
  <p:handoutMasterIdLst>
    <p:handoutMasterId r:id="rId46"/>
  </p:handoutMasterIdLst>
  <p:sldIdLst>
    <p:sldId id="283" r:id="rId2"/>
    <p:sldId id="284" r:id="rId3"/>
    <p:sldId id="320" r:id="rId4"/>
    <p:sldId id="303" r:id="rId5"/>
    <p:sldId id="341" r:id="rId6"/>
    <p:sldId id="342" r:id="rId7"/>
    <p:sldId id="343" r:id="rId8"/>
    <p:sldId id="344" r:id="rId9"/>
    <p:sldId id="324" r:id="rId10"/>
    <p:sldId id="322" r:id="rId11"/>
    <p:sldId id="345" r:id="rId12"/>
    <p:sldId id="346" r:id="rId13"/>
    <p:sldId id="348" r:id="rId14"/>
    <p:sldId id="349" r:id="rId15"/>
    <p:sldId id="316" r:id="rId16"/>
    <p:sldId id="301" r:id="rId17"/>
    <p:sldId id="325" r:id="rId18"/>
    <p:sldId id="304" r:id="rId19"/>
    <p:sldId id="326" r:id="rId20"/>
    <p:sldId id="327" r:id="rId21"/>
    <p:sldId id="351" r:id="rId22"/>
    <p:sldId id="352" r:id="rId23"/>
    <p:sldId id="353" r:id="rId24"/>
    <p:sldId id="354" r:id="rId25"/>
    <p:sldId id="355" r:id="rId26"/>
    <p:sldId id="356" r:id="rId27"/>
    <p:sldId id="358" r:id="rId28"/>
    <p:sldId id="359" r:id="rId29"/>
    <p:sldId id="360" r:id="rId30"/>
    <p:sldId id="361" r:id="rId31"/>
    <p:sldId id="362" r:id="rId32"/>
    <p:sldId id="363" r:id="rId33"/>
    <p:sldId id="364" r:id="rId34"/>
    <p:sldId id="365" r:id="rId35"/>
    <p:sldId id="367" r:id="rId36"/>
    <p:sldId id="368" r:id="rId37"/>
    <p:sldId id="366" r:id="rId38"/>
    <p:sldId id="369" r:id="rId39"/>
    <p:sldId id="370" r:id="rId40"/>
    <p:sldId id="285" r:id="rId41"/>
    <p:sldId id="286" r:id="rId42"/>
    <p:sldId id="281" r:id="rId43"/>
    <p:sldId id="282" r:id="rId44"/>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A000"/>
    <a:srgbClr val="234465"/>
    <a:srgbClr val="163757"/>
    <a:srgbClr val="4760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935" autoAdjust="0"/>
    <p:restoredTop sz="84309" autoAdjust="0"/>
  </p:normalViewPr>
  <p:slideViewPr>
    <p:cSldViewPr snapToGrid="0">
      <p:cViewPr varScale="1">
        <p:scale>
          <a:sx n="48" d="100"/>
          <a:sy n="48" d="100"/>
        </p:scale>
        <p:origin x="878" y="31"/>
      </p:cViewPr>
      <p:guideLst/>
    </p:cSldViewPr>
  </p:slideViewPr>
  <p:notesTextViewPr>
    <p:cViewPr>
      <p:scale>
        <a:sx n="1" d="1"/>
        <a:sy n="1" d="1"/>
      </p:scale>
      <p:origin x="0" y="0"/>
    </p:cViewPr>
  </p:notesTextViewPr>
  <p:sorterViewPr>
    <p:cViewPr>
      <p:scale>
        <a:sx n="100" d="100"/>
        <a:sy n="100" d="100"/>
      </p:scale>
      <p:origin x="0" y="-8777"/>
    </p:cViewPr>
  </p:sorterViewPr>
  <p:notesViewPr>
    <p:cSldViewPr snapToGrid="0">
      <p:cViewPr>
        <p:scale>
          <a:sx n="33" d="100"/>
          <a:sy n="33" d="100"/>
        </p:scale>
        <p:origin x="2534" y="3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Unity Basics - Course Introduction</a:t>
            </a:r>
            <a:endParaRPr lang="bg-BG"/>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7BA056-6D35-4283-A0A4-80E4C6FD4C95}" type="datetimeFigureOut">
              <a:rPr lang="bg-BG" smtClean="0"/>
              <a:t>27.10.2016 г.</a:t>
            </a:fld>
            <a:endParaRPr lang="bg-BG"/>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32889C-EA4F-4654-ABC9-C13820270840}" type="slidenum">
              <a:rPr lang="bg-BG" smtClean="0"/>
              <a:t>‹#›</a:t>
            </a:fld>
            <a:endParaRPr lang="bg-BG"/>
          </a:p>
        </p:txBody>
      </p:sp>
    </p:spTree>
    <p:extLst>
      <p:ext uri="{BB962C8B-B14F-4D97-AF65-F5344CB8AC3E}">
        <p14:creationId xmlns:p14="http://schemas.microsoft.com/office/powerpoint/2010/main" val="203168477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234465"/>
        </a:solidFill>
        <a:effectLst/>
      </p:bgPr>
    </p:bg>
    <p:spTree>
      <p:nvGrpSpPr>
        <p:cNvPr id="1" name=""/>
        <p:cNvGrpSpPr/>
        <p:nvPr/>
      </p:nvGrpSpPr>
      <p:grpSpPr>
        <a:xfrm>
          <a:off x="0" y="0"/>
          <a:ext cx="0" cy="0"/>
          <a:chOff x="0" y="0"/>
          <a:chExt cx="0" cy="0"/>
        </a:xfrm>
      </p:grpSpPr>
      <p:sp>
        <p:nvSpPr>
          <p:cNvPr id="2" name="Notes Placeholder 1"/>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3" name="Header Placeholder 2"/>
          <p:cNvSpPr>
            <a:spLocks noGrp="1"/>
          </p:cNvSpPr>
          <p:nvPr>
            <p:ph type="hdr" sz="quarter"/>
          </p:nvPr>
        </p:nvSpPr>
        <p:spPr>
          <a:xfrm>
            <a:off x="0" y="261257"/>
            <a:ext cx="6858000" cy="566624"/>
          </a:xfrm>
          <a:prstGeom prst="rect">
            <a:avLst/>
          </a:prstGeom>
        </p:spPr>
        <p:txBody>
          <a:bodyPr vert="horz" lIns="91440" tIns="45720" rIns="91440" bIns="45720" rtlCol="0" anchor="ctr"/>
          <a:lstStyle>
            <a:lvl1pPr algn="ctr">
              <a:defRPr sz="3000"/>
            </a:lvl1pPr>
          </a:lstStyle>
          <a:p>
            <a:r>
              <a:rPr lang="en-US" dirty="0"/>
              <a:t>Lecture Name</a:t>
            </a:r>
            <a:endParaRPr lang="bg-BG"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a:p>
        </p:txBody>
      </p:sp>
    </p:spTree>
    <p:extLst>
      <p:ext uri="{BB962C8B-B14F-4D97-AF65-F5344CB8AC3E}">
        <p14:creationId xmlns:p14="http://schemas.microsoft.com/office/powerpoint/2010/main" val="10853916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Text_fields" TargetMode="External"/><Relationship Id="rId13" Type="http://schemas.openxmlformats.org/officeDocument/2006/relationships/hyperlink" Target="https://en.wikipedia.org/wiki/Hypertext_Transfer_Protocol#Request_methods" TargetMode="External"/><Relationship Id="rId18" Type="http://schemas.openxmlformats.org/officeDocument/2006/relationships/hyperlink" Target="https://en.wikipedia.org/wiki/Internet_media_type" TargetMode="External"/><Relationship Id="rId3" Type="http://schemas.openxmlformats.org/officeDocument/2006/relationships/hyperlink" Target="https://en.wikipedia.org/wiki/Web_page" TargetMode="External"/><Relationship Id="rId21" Type="http://schemas.openxmlformats.org/officeDocument/2006/relationships/hyperlink" Target="https://en.wikipedia.org/wiki/Newline" TargetMode="External"/><Relationship Id="rId7" Type="http://schemas.openxmlformats.org/officeDocument/2006/relationships/hyperlink" Target="https://en.wikipedia.org/wiki/Radio_buttons" TargetMode="External"/><Relationship Id="rId12" Type="http://schemas.openxmlformats.org/officeDocument/2006/relationships/hyperlink" Target="https://en.wikipedia.org/wiki/HTTP" TargetMode="External"/><Relationship Id="rId17" Type="http://schemas.openxmlformats.org/officeDocument/2006/relationships/hyperlink" Target="https://en.wikipedia.org/wiki/Mime_type" TargetMode="External"/><Relationship Id="rId2" Type="http://schemas.openxmlformats.org/officeDocument/2006/relationships/slide" Target="../slides/slide16.xml"/><Relationship Id="rId16" Type="http://schemas.openxmlformats.org/officeDocument/2006/relationships/hyperlink" Target="https://en.wikipedia.org/wiki/Form_(HTML)#cite_note-5" TargetMode="External"/><Relationship Id="rId20" Type="http://schemas.openxmlformats.org/officeDocument/2006/relationships/hyperlink" Target="https://en.wikipedia.org/wiki/Percent-encoding" TargetMode="External"/><Relationship Id="rId1" Type="http://schemas.openxmlformats.org/officeDocument/2006/relationships/notesMaster" Target="../notesMasters/notesMaster1.xml"/><Relationship Id="rId6" Type="http://schemas.openxmlformats.org/officeDocument/2006/relationships/hyperlink" Target="https://en.wikipedia.org/wiki/Database" TargetMode="External"/><Relationship Id="rId11" Type="http://schemas.openxmlformats.org/officeDocument/2006/relationships/hyperlink" Target="https://en.wikipedia.org/wiki/Search_engine" TargetMode="External"/><Relationship Id="rId5" Type="http://schemas.openxmlformats.org/officeDocument/2006/relationships/hyperlink" Target="https://en.wikipedia.org/wiki/Form_(document)" TargetMode="External"/><Relationship Id="rId15" Type="http://schemas.openxmlformats.org/officeDocument/2006/relationships/hyperlink" Target="https://en.wikipedia.org/wiki/Email" TargetMode="External"/><Relationship Id="rId10" Type="http://schemas.openxmlformats.org/officeDocument/2006/relationships/hyperlink" Target="https://en.wikipedia.org/wiki/Credit_card" TargetMode="External"/><Relationship Id="rId19" Type="http://schemas.openxmlformats.org/officeDocument/2006/relationships/hyperlink" Target="https://en.wikipedia.org/wiki/Application/x-www-form-urlencoded" TargetMode="External"/><Relationship Id="rId4" Type="http://schemas.openxmlformats.org/officeDocument/2006/relationships/hyperlink" Target="https://en.wikipedia.org/wiki/Server_(computing)" TargetMode="External"/><Relationship Id="rId9" Type="http://schemas.openxmlformats.org/officeDocument/2006/relationships/hyperlink" Target="https://en.wikipedia.org/wiki/Shipping" TargetMode="External"/><Relationship Id="rId14" Type="http://schemas.openxmlformats.org/officeDocument/2006/relationships/hyperlink" Target="https://en.wikipedia.org/wiki/POST_(HTTP)" TargetMode="External"/><Relationship Id="rId22" Type="http://schemas.openxmlformats.org/officeDocument/2006/relationships/hyperlink" Target="https://en.wikipedia.org/wiki/Multipart/form-data"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php.net/manual/en/reserved.variables.get.php"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php.net/manual/en/reserved.variables.post.php"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Cross-site_scripti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php.net/manual/en/session.examples.basic.php"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php.net/manual/en/features.cookies.php"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HTML" TargetMode="External"/><Relationship Id="rId3" Type="http://schemas.openxmlformats.org/officeDocument/2006/relationships/hyperlink" Target="https://en.wikipedia.org/wiki/Request%E2%80%93response" TargetMode="External"/><Relationship Id="rId7" Type="http://schemas.openxmlformats.org/officeDocument/2006/relationships/hyperlink" Target="https://en.wikipedia.org/wiki/Web_site"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Host_(network)" TargetMode="External"/><Relationship Id="rId5" Type="http://schemas.openxmlformats.org/officeDocument/2006/relationships/hyperlink" Target="https://en.wikipedia.org/wiki/Web_browser" TargetMode="External"/><Relationship Id="rId4" Type="http://schemas.openxmlformats.org/officeDocument/2006/relationships/hyperlink" Target="https://en.wikipedia.org/wiki/Client%E2%80%93server"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tackoverflow.com/questions/6253633/cookie-vs-sessi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ECommerce" TargetMode="External"/><Relationship Id="rId3" Type="http://schemas.openxmlformats.org/officeDocument/2006/relationships/hyperlink" Target="https://en.wikipedia.org/wiki/Side_effect_(computer_science)" TargetMode="External"/><Relationship Id="rId7" Type="http://schemas.openxmlformats.org/officeDocument/2006/relationships/hyperlink" Target="https://en.wikipedia.org/wiki/Web_counter"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Web_banner" TargetMode="External"/><Relationship Id="rId5" Type="http://schemas.openxmlformats.org/officeDocument/2006/relationships/hyperlink" Target="https://en.wikipedia.org/wiki/Web_cache" TargetMode="External"/><Relationship Id="rId4" Type="http://schemas.openxmlformats.org/officeDocument/2006/relationships/hyperlink" Target="https://en.wikipedia.org/wiki/Server_log" TargetMode="External"/><Relationship Id="rId9" Type="http://schemas.openxmlformats.org/officeDocument/2006/relationships/hyperlink" Target="https://en.wikipedia.org/wiki/Emai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dirty="0" smtClean="0"/>
              <a:t>PHP Web Development</a:t>
            </a:r>
            <a:endParaRPr lang="bg-BG" dirty="0"/>
          </a:p>
        </p:txBody>
      </p:sp>
    </p:spTree>
    <p:extLst>
      <p:ext uri="{BB962C8B-B14F-4D97-AF65-F5344CB8AC3E}">
        <p14:creationId xmlns:p14="http://schemas.microsoft.com/office/powerpoint/2010/main" val="2665302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24809"/>
          </a:xfrm>
        </p:spPr>
        <p:txBody>
          <a:bodyPr/>
          <a:lstStyle/>
          <a:p>
            <a:r>
              <a:rPr lang="en-US" sz="1800" dirty="0" smtClean="0"/>
              <a:t>The client sends</a:t>
            </a:r>
            <a:r>
              <a:rPr lang="en-US" sz="1800" baseline="0" dirty="0" smtClean="0"/>
              <a:t> form data containing the username and the password.</a:t>
            </a:r>
          </a:p>
          <a:p>
            <a:r>
              <a:rPr lang="en-US" sz="1800" baseline="0" dirty="0" smtClean="0"/>
              <a:t>The application then compares the given credentials and eventually permits the user to use the app.</a:t>
            </a:r>
          </a:p>
          <a:p>
            <a:endParaRPr lang="bg-BG" sz="1800" dirty="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526288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24809"/>
          </a:xfrm>
        </p:spPr>
        <p:txBody>
          <a:bodyPr/>
          <a:lstStyle/>
          <a:p>
            <a:r>
              <a:rPr lang="en-US" sz="1800" dirty="0" smtClean="0"/>
              <a:t>The user is redirected to another page (</a:t>
            </a:r>
            <a:r>
              <a:rPr lang="en-US" sz="1800" dirty="0" err="1" smtClean="0"/>
              <a:t>index.php</a:t>
            </a:r>
            <a:r>
              <a:rPr lang="en-US" sz="1800" dirty="0" smtClean="0"/>
              <a:t>), but the</a:t>
            </a:r>
            <a:r>
              <a:rPr lang="en-US" sz="1800" baseline="0" dirty="0" smtClean="0"/>
              <a:t> application still permits the user to it.</a:t>
            </a:r>
          </a:p>
          <a:p>
            <a:r>
              <a:rPr lang="en-US" sz="1800" baseline="0" dirty="0" smtClean="0"/>
              <a:t>In addition it knows user’s username to show it on the other page.</a:t>
            </a:r>
          </a:p>
          <a:p>
            <a:r>
              <a:rPr lang="en-US" sz="1800" baseline="0" dirty="0" smtClean="0"/>
              <a:t>This is because of the control header that the server has sent to the client in the first handshake. It’s called “Set-Cookie”. </a:t>
            </a:r>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3254875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24809"/>
          </a:xfrm>
        </p:spPr>
        <p:txBody>
          <a:bodyPr/>
          <a:lstStyle/>
          <a:p>
            <a:r>
              <a:rPr lang="en-US" sz="1500" dirty="0" smtClean="0"/>
              <a:t>The Set-Cookie header denotes to the client that they have to write a</a:t>
            </a:r>
            <a:r>
              <a:rPr lang="en-US" sz="1500" baseline="0" dirty="0" smtClean="0"/>
              <a:t> specific information on the client’s computer and </a:t>
            </a:r>
            <a:r>
              <a:rPr lang="en-US" sz="1500" baseline="0" dirty="0" err="1" smtClean="0"/>
              <a:t>everytime</a:t>
            </a:r>
            <a:r>
              <a:rPr lang="en-US" sz="1500" baseline="0" dirty="0" smtClean="0"/>
              <a:t> the client tries to communicate with the server to send back this information as “Cookie” header in the request headers.</a:t>
            </a:r>
          </a:p>
          <a:p>
            <a:endParaRPr lang="en-US" sz="1500" baseline="0" dirty="0" smtClean="0"/>
          </a:p>
          <a:p>
            <a:r>
              <a:rPr lang="en-US" sz="1500" baseline="0" dirty="0" smtClean="0"/>
              <a:t>One kind of cookies are session cookies that are written at the very first time the client requests the server. The session cookies usually contains a hash called session identifier (session id), that’s why the cookies name is often called PHPSESSID (PHP Session Identifier). Other technologies have similar way to name session cookies, for instance Java: “</a:t>
            </a:r>
            <a:r>
              <a:rPr lang="en-US" sz="1500" baseline="0" dirty="0" err="1" smtClean="0"/>
              <a:t>jsessionid</a:t>
            </a:r>
            <a:r>
              <a:rPr lang="en-US" sz="1500" baseline="0" dirty="0" smtClean="0"/>
              <a:t>”.</a:t>
            </a:r>
          </a:p>
          <a:p>
            <a:endParaRPr lang="en-US" sz="1500" baseline="0" dirty="0" smtClean="0"/>
          </a:p>
          <a:p>
            <a:r>
              <a:rPr lang="en-US" sz="1500" baseline="0" dirty="0" smtClean="0"/>
              <a:t>The server also stores information about this hash (identifier) and each time one receives the identifier they can operate with the session data, in other words, the data persisted between requests </a:t>
            </a:r>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3805297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24809"/>
          </a:xfrm>
        </p:spPr>
        <p:txBody>
          <a:bodyPr/>
          <a:lstStyle/>
          <a:p>
            <a:endParaRPr lang="en-US" sz="1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393255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24809"/>
          </a:xfrm>
        </p:spPr>
        <p:txBody>
          <a:bodyPr/>
          <a:lstStyle/>
          <a:p>
            <a:r>
              <a:rPr lang="en-US" sz="1800" baseline="0" dirty="0" smtClean="0"/>
              <a:t>The hash is now different. The Server does not have any definition for this hash previously logged. So the user is not logged in.</a:t>
            </a:r>
          </a:p>
          <a:p>
            <a:endParaRPr lang="en-US" sz="1800" baseline="0" dirty="0" smtClean="0"/>
          </a:p>
          <a:p>
            <a:r>
              <a:rPr lang="en-US" sz="1800" b="1" dirty="0">
                <a:solidFill>
                  <a:srgbClr val="CC7832"/>
                </a:solidFill>
              </a:rPr>
              <a:t>&lt;?php</a:t>
            </a:r>
            <a:br>
              <a:rPr lang="en-US" sz="1800" b="1" dirty="0">
                <a:solidFill>
                  <a:srgbClr val="CC7832"/>
                </a:solidFill>
              </a:rPr>
            </a:br>
            <a:r>
              <a:rPr lang="en-US" sz="1800" dirty="0"/>
              <a:t>session_start()</a:t>
            </a:r>
            <a:r>
              <a:rPr lang="en-US" sz="1800" dirty="0">
                <a:solidFill>
                  <a:srgbClr val="CC7832"/>
                </a:solidFill>
              </a:rPr>
              <a:t>;</a:t>
            </a:r>
            <a:br>
              <a:rPr lang="en-US" sz="1800" dirty="0">
                <a:solidFill>
                  <a:srgbClr val="CC7832"/>
                </a:solidFill>
              </a:rPr>
            </a:br>
            <a:r>
              <a:rPr lang="en-US" sz="1800" dirty="0">
                <a:solidFill>
                  <a:srgbClr val="CC7832"/>
                </a:solidFill>
              </a:rPr>
              <a:t/>
            </a:r>
            <a:br>
              <a:rPr lang="en-US" sz="1800" dirty="0">
                <a:solidFill>
                  <a:srgbClr val="CC7832"/>
                </a:solidFill>
              </a:rPr>
            </a:br>
            <a:r>
              <a:rPr lang="en-US" sz="1800" b="1" dirty="0">
                <a:solidFill>
                  <a:srgbClr val="CC7832"/>
                </a:solidFill>
              </a:rPr>
              <a:t>if </a:t>
            </a:r>
            <a:r>
              <a:rPr lang="en-US" sz="1800" dirty="0"/>
              <a:t>(</a:t>
            </a:r>
            <a:r>
              <a:rPr lang="en-US" sz="1800" b="1" dirty="0" err="1">
                <a:solidFill>
                  <a:srgbClr val="CC7832"/>
                </a:solidFill>
              </a:rPr>
              <a:t>isset</a:t>
            </a:r>
            <a:r>
              <a:rPr lang="en-US" sz="1800" dirty="0"/>
              <a:t>(</a:t>
            </a:r>
            <a:r>
              <a:rPr lang="en-US" sz="1800" dirty="0">
                <a:solidFill>
                  <a:srgbClr val="9876AA"/>
                </a:solidFill>
              </a:rPr>
              <a:t>$_SESSION</a:t>
            </a:r>
            <a:r>
              <a:rPr lang="en-US" sz="1800" dirty="0"/>
              <a:t>[</a:t>
            </a:r>
            <a:r>
              <a:rPr lang="en-US" sz="1800" dirty="0">
                <a:solidFill>
                  <a:srgbClr val="6A8759"/>
                </a:solidFill>
              </a:rPr>
              <a:t>'username'</a:t>
            </a:r>
            <a:r>
              <a:rPr lang="en-US" sz="1800" dirty="0"/>
              <a:t>])) {</a:t>
            </a:r>
            <a:br>
              <a:rPr lang="en-US" sz="1800" dirty="0"/>
            </a:br>
            <a:r>
              <a:rPr lang="en-US" sz="1800" dirty="0"/>
              <a:t>    </a:t>
            </a:r>
            <a:r>
              <a:rPr lang="en-US" sz="1800" b="1" dirty="0">
                <a:solidFill>
                  <a:srgbClr val="CC7832"/>
                </a:solidFill>
              </a:rPr>
              <a:t>echo </a:t>
            </a:r>
            <a:r>
              <a:rPr lang="en-US" sz="1800" dirty="0">
                <a:solidFill>
                  <a:srgbClr val="6A8759"/>
                </a:solidFill>
              </a:rPr>
              <a:t>"&lt;h1&gt;Hello, </a:t>
            </a:r>
            <a:r>
              <a:rPr lang="en-US" sz="1800" dirty="0"/>
              <a:t>{</a:t>
            </a:r>
            <a:r>
              <a:rPr lang="en-US" sz="1800" dirty="0">
                <a:solidFill>
                  <a:srgbClr val="9876AA"/>
                </a:solidFill>
              </a:rPr>
              <a:t>$_SESSION</a:t>
            </a:r>
            <a:r>
              <a:rPr lang="en-US" sz="1800" dirty="0"/>
              <a:t>[</a:t>
            </a:r>
            <a:r>
              <a:rPr lang="en-US" sz="1800" dirty="0">
                <a:solidFill>
                  <a:srgbClr val="6A8759"/>
                </a:solidFill>
              </a:rPr>
              <a:t>'username'</a:t>
            </a:r>
            <a:r>
              <a:rPr lang="en-US" sz="1800" dirty="0"/>
              <a:t>]}</a:t>
            </a:r>
            <a:r>
              <a:rPr lang="en-US" sz="1800" dirty="0">
                <a:solidFill>
                  <a:srgbClr val="6A8759"/>
                </a:solidFill>
              </a:rPr>
              <a:t> &lt;/h1&gt;"</a:t>
            </a:r>
            <a:r>
              <a:rPr lang="en-US" sz="1800" dirty="0">
                <a:solidFill>
                  <a:srgbClr val="CC7832"/>
                </a:solidFill>
              </a:rPr>
              <a:t>;</a:t>
            </a:r>
            <a:br>
              <a:rPr lang="en-US" sz="1800" dirty="0">
                <a:solidFill>
                  <a:srgbClr val="CC7832"/>
                </a:solidFill>
              </a:rPr>
            </a:br>
            <a:r>
              <a:rPr lang="en-US" sz="1800" dirty="0">
                <a:solidFill>
                  <a:srgbClr val="CC7832"/>
                </a:solidFill>
              </a:rPr>
              <a:t>    </a:t>
            </a:r>
            <a:r>
              <a:rPr lang="en-US" sz="1800" b="1" dirty="0">
                <a:solidFill>
                  <a:srgbClr val="CC7832"/>
                </a:solidFill>
              </a:rPr>
              <a:t>echo </a:t>
            </a:r>
            <a:r>
              <a:rPr lang="en-US" sz="1800" dirty="0">
                <a:solidFill>
                  <a:srgbClr val="6A8759"/>
                </a:solidFill>
              </a:rPr>
              <a:t>"Session id: " </a:t>
            </a:r>
            <a:r>
              <a:rPr lang="en-US" sz="1800" dirty="0"/>
              <a:t>. session_id()</a:t>
            </a:r>
            <a:r>
              <a:rPr lang="en-US" sz="1800" dirty="0">
                <a:solidFill>
                  <a:srgbClr val="CC7832"/>
                </a:solidFill>
              </a:rPr>
              <a:t>;</a:t>
            </a:r>
            <a:br>
              <a:rPr lang="en-US" sz="1800" dirty="0">
                <a:solidFill>
                  <a:srgbClr val="CC7832"/>
                </a:solidFill>
              </a:rPr>
            </a:br>
            <a:r>
              <a:rPr lang="en-US" sz="1800" dirty="0"/>
              <a:t>} </a:t>
            </a:r>
            <a:r>
              <a:rPr lang="en-US" sz="1800" b="1" dirty="0">
                <a:solidFill>
                  <a:srgbClr val="CC7832"/>
                </a:solidFill>
              </a:rPr>
              <a:t>else </a:t>
            </a:r>
            <a:r>
              <a:rPr lang="en-US" sz="1800" dirty="0"/>
              <a:t>{</a:t>
            </a:r>
            <a:br>
              <a:rPr lang="en-US" sz="1800" dirty="0"/>
            </a:br>
            <a:r>
              <a:rPr lang="en-US" sz="1800" dirty="0"/>
              <a:t>    </a:t>
            </a:r>
            <a:r>
              <a:rPr lang="en-US" sz="1800" b="1" dirty="0">
                <a:solidFill>
                  <a:srgbClr val="CC7832"/>
                </a:solidFill>
              </a:rPr>
              <a:t>echo </a:t>
            </a:r>
            <a:r>
              <a:rPr lang="en-US" sz="1800" dirty="0">
                <a:solidFill>
                  <a:srgbClr val="6A8759"/>
                </a:solidFill>
              </a:rPr>
              <a:t>"&lt;h1&gt;Not logged&lt;/h1&gt;"</a:t>
            </a:r>
            <a:r>
              <a:rPr lang="en-US" sz="1800" dirty="0">
                <a:solidFill>
                  <a:srgbClr val="CC7832"/>
                </a:solidFill>
              </a:rPr>
              <a:t>;</a:t>
            </a:r>
            <a:br>
              <a:rPr lang="en-US" sz="1800" dirty="0">
                <a:solidFill>
                  <a:srgbClr val="CC7832"/>
                </a:solidFill>
              </a:rPr>
            </a:br>
            <a:r>
              <a:rPr lang="en-US" sz="1800" dirty="0">
                <a:solidFill>
                  <a:srgbClr val="CC7832"/>
                </a:solidFill>
              </a:rPr>
              <a:t>    </a:t>
            </a:r>
            <a:r>
              <a:rPr lang="en-US" sz="1800" b="1" dirty="0">
                <a:solidFill>
                  <a:srgbClr val="CC7832"/>
                </a:solidFill>
              </a:rPr>
              <a:t>echo </a:t>
            </a:r>
            <a:r>
              <a:rPr lang="en-US" sz="1800" dirty="0">
                <a:solidFill>
                  <a:srgbClr val="6A8759"/>
                </a:solidFill>
              </a:rPr>
              <a:t>"Session id: " </a:t>
            </a:r>
            <a:r>
              <a:rPr lang="en-US" sz="1800" dirty="0"/>
              <a:t>. session_id()</a:t>
            </a:r>
            <a:r>
              <a:rPr lang="en-US" sz="1800" dirty="0">
                <a:solidFill>
                  <a:srgbClr val="CC7832"/>
                </a:solidFill>
              </a:rPr>
              <a:t>;</a:t>
            </a:r>
            <a:br>
              <a:rPr lang="en-US" sz="1800" dirty="0">
                <a:solidFill>
                  <a:srgbClr val="CC7832"/>
                </a:solidFill>
              </a:rPr>
            </a:br>
            <a:r>
              <a:rPr lang="en-US" sz="1800" dirty="0"/>
              <a:t>}</a:t>
            </a:r>
            <a:endParaRPr lang="en-US" sz="1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2976955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dirty="0"/>
              <a:t>PHP Web Development</a:t>
            </a:r>
            <a:endParaRPr lang="bg-BG" dirty="0"/>
          </a:p>
        </p:txBody>
      </p:sp>
      <p:sp>
        <p:nvSpPr>
          <p:cNvPr id="3" name="Notes Placeholder 2"/>
          <p:cNvSpPr>
            <a:spLocks noGrp="1"/>
          </p:cNvSpPr>
          <p:nvPr>
            <p:ph type="body" idx="1"/>
          </p:nvPr>
        </p:nvSpPr>
        <p:spPr/>
        <p:txBody>
          <a:bodyPr/>
          <a:lstStyle/>
          <a:p>
            <a:endParaRPr lang="bg-BG" sz="1600" dirty="0"/>
          </a:p>
        </p:txBody>
      </p:sp>
    </p:spTree>
    <p:extLst>
      <p:ext uri="{BB962C8B-B14F-4D97-AF65-F5344CB8AC3E}">
        <p14:creationId xmlns:p14="http://schemas.microsoft.com/office/powerpoint/2010/main" val="929588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12944"/>
          </a:xfrm>
        </p:spPr>
        <p:txBody>
          <a:bodyPr/>
          <a:lstStyle/>
          <a:p>
            <a:r>
              <a:rPr lang="en-US" sz="1400" dirty="0" smtClean="0"/>
              <a:t>A </a:t>
            </a:r>
            <a:r>
              <a:rPr lang="en-US" sz="1400" b="1" dirty="0" err="1" smtClean="0"/>
              <a:t>webform</a:t>
            </a:r>
            <a:r>
              <a:rPr lang="en-US" sz="1400" dirty="0" smtClean="0"/>
              <a:t>, </a:t>
            </a:r>
            <a:r>
              <a:rPr lang="en-US" sz="1400" b="1" dirty="0" smtClean="0"/>
              <a:t>web form</a:t>
            </a:r>
            <a:r>
              <a:rPr lang="en-US" sz="1400" dirty="0" smtClean="0"/>
              <a:t> or </a:t>
            </a:r>
            <a:r>
              <a:rPr lang="en-US" sz="1400" b="1" dirty="0" smtClean="0"/>
              <a:t>HTML form</a:t>
            </a:r>
            <a:r>
              <a:rPr lang="en-US" sz="1400" dirty="0" smtClean="0"/>
              <a:t> on a </a:t>
            </a:r>
            <a:r>
              <a:rPr lang="en-US" sz="1400" dirty="0" smtClean="0">
                <a:hlinkClick r:id="rId3" tooltip="Web page"/>
              </a:rPr>
              <a:t>web page</a:t>
            </a:r>
            <a:r>
              <a:rPr lang="en-US" sz="1400" dirty="0" smtClean="0"/>
              <a:t> allows a user to enter data that is sent to a </a:t>
            </a:r>
            <a:r>
              <a:rPr lang="en-US" sz="1400" dirty="0" smtClean="0">
                <a:hlinkClick r:id="rId4" tooltip="Server (computing)"/>
              </a:rPr>
              <a:t>server</a:t>
            </a:r>
            <a:r>
              <a:rPr lang="en-US" sz="1400" dirty="0" smtClean="0"/>
              <a:t> for processing. Forms can resemble </a:t>
            </a:r>
            <a:r>
              <a:rPr lang="en-US" sz="1400" dirty="0" smtClean="0">
                <a:hlinkClick r:id="rId5" tooltip="Form (document)"/>
              </a:rPr>
              <a:t>paper</a:t>
            </a:r>
            <a:r>
              <a:rPr lang="en-US" sz="1400" dirty="0" smtClean="0"/>
              <a:t> or </a:t>
            </a:r>
            <a:r>
              <a:rPr lang="en-US" sz="1400" dirty="0" smtClean="0">
                <a:hlinkClick r:id="rId6" tooltip="Database"/>
              </a:rPr>
              <a:t>database</a:t>
            </a:r>
            <a:r>
              <a:rPr lang="en-US" sz="1400" dirty="0" smtClean="0"/>
              <a:t> forms because web users fill out the forms using checkboxes, </a:t>
            </a:r>
            <a:r>
              <a:rPr lang="en-US" sz="1400" dirty="0" smtClean="0">
                <a:hlinkClick r:id="rId7" tooltip="Radio buttons"/>
              </a:rPr>
              <a:t>radio buttons</a:t>
            </a:r>
            <a:r>
              <a:rPr lang="en-US" sz="1400" dirty="0" smtClean="0"/>
              <a:t>, or </a:t>
            </a:r>
            <a:r>
              <a:rPr lang="en-US" sz="1400" dirty="0" smtClean="0">
                <a:hlinkClick r:id="rId8" tooltip="Text fields"/>
              </a:rPr>
              <a:t>text fields</a:t>
            </a:r>
            <a:r>
              <a:rPr lang="en-US" sz="1400" dirty="0" smtClean="0"/>
              <a:t>. For example, forms can be used to enter </a:t>
            </a:r>
            <a:r>
              <a:rPr lang="en-US" sz="1400" dirty="0" smtClean="0">
                <a:hlinkClick r:id="rId9" tooltip="Shipping"/>
              </a:rPr>
              <a:t>shipping</a:t>
            </a:r>
            <a:r>
              <a:rPr lang="en-US" sz="1400" dirty="0" smtClean="0"/>
              <a:t> or </a:t>
            </a:r>
            <a:r>
              <a:rPr lang="en-US" sz="1400" dirty="0" smtClean="0">
                <a:hlinkClick r:id="rId10" tooltip="Credit card"/>
              </a:rPr>
              <a:t>credit card</a:t>
            </a:r>
            <a:r>
              <a:rPr lang="en-US" sz="1400" dirty="0" smtClean="0"/>
              <a:t> data to order a product, or can be used to retrieve search results from a </a:t>
            </a:r>
            <a:r>
              <a:rPr lang="en-US" sz="1400" dirty="0" smtClean="0">
                <a:hlinkClick r:id="rId11" tooltip="Search engine"/>
              </a:rPr>
              <a:t>search engine</a:t>
            </a:r>
            <a:r>
              <a:rPr lang="en-US" sz="1400" dirty="0" smtClean="0"/>
              <a:t>.</a:t>
            </a:r>
          </a:p>
          <a:p>
            <a:endParaRPr lang="en-US" sz="1400" dirty="0" smtClean="0"/>
          </a:p>
          <a:p>
            <a:r>
              <a:rPr lang="en-US" sz="1400" dirty="0" smtClean="0"/>
              <a:t>When data that has been entered into HTML forms is submitted, the names and values in the form elements are encoded and sent to the server in an </a:t>
            </a:r>
            <a:r>
              <a:rPr lang="en-US" sz="1400" dirty="0" smtClean="0">
                <a:hlinkClick r:id="rId12" tooltip="HTTP"/>
              </a:rPr>
              <a:t>HTTP</a:t>
            </a:r>
            <a:r>
              <a:rPr lang="en-US" sz="1400" dirty="0" smtClean="0"/>
              <a:t> request message using </a:t>
            </a:r>
            <a:r>
              <a:rPr lang="en-US" sz="1400" dirty="0" smtClean="0">
                <a:hlinkClick r:id="rId13" tooltip="Hypertext Transfer Protocol"/>
              </a:rPr>
              <a:t>GET</a:t>
            </a:r>
            <a:r>
              <a:rPr lang="en-US" sz="1400" dirty="0" smtClean="0"/>
              <a:t> or </a:t>
            </a:r>
            <a:r>
              <a:rPr lang="en-US" sz="1400" dirty="0" smtClean="0">
                <a:hlinkClick r:id="rId14" tooltip="POST (HTTP)"/>
              </a:rPr>
              <a:t>POST</a:t>
            </a:r>
            <a:r>
              <a:rPr lang="en-US" sz="1400" dirty="0" smtClean="0"/>
              <a:t>. Historically, an </a:t>
            </a:r>
            <a:r>
              <a:rPr lang="en-US" sz="1400" dirty="0" smtClean="0">
                <a:hlinkClick r:id="rId15" tooltip="Email"/>
              </a:rPr>
              <a:t>email</a:t>
            </a:r>
            <a:r>
              <a:rPr lang="en-US" sz="1400" dirty="0" smtClean="0"/>
              <a:t> transport was also used.</a:t>
            </a:r>
            <a:r>
              <a:rPr lang="en-US" sz="1400" baseline="30000" dirty="0" smtClean="0">
                <a:hlinkClick r:id="rId16"/>
              </a:rPr>
              <a:t>[5]</a:t>
            </a:r>
            <a:r>
              <a:rPr lang="en-US" sz="1400" dirty="0" smtClean="0"/>
              <a:t> The default </a:t>
            </a:r>
            <a:r>
              <a:rPr lang="en-US" sz="1400" dirty="0" smtClean="0">
                <a:hlinkClick r:id="rId17" tooltip="Mime type"/>
              </a:rPr>
              <a:t>mime type</a:t>
            </a:r>
            <a:r>
              <a:rPr lang="en-US" sz="1400" dirty="0" smtClean="0"/>
              <a:t>, </a:t>
            </a:r>
            <a:r>
              <a:rPr lang="en-US" sz="1400" dirty="0" smtClean="0">
                <a:hlinkClick r:id="rId18" tooltip="Internet media type"/>
              </a:rPr>
              <a:t>Internet media type</a:t>
            </a:r>
            <a:r>
              <a:rPr lang="en-US" sz="1400" dirty="0" smtClean="0"/>
              <a:t> </a:t>
            </a:r>
            <a:r>
              <a:rPr lang="en-US" sz="1400" dirty="0" smtClean="0">
                <a:hlinkClick r:id="rId19" tooltip="Application/x-www-form-urlencoded"/>
              </a:rPr>
              <a:t>application/x-www-form-</a:t>
            </a:r>
            <a:r>
              <a:rPr lang="en-US" sz="1400" dirty="0" err="1" smtClean="0">
                <a:hlinkClick r:id="rId19" tooltip="Application/x-www-form-urlencoded"/>
              </a:rPr>
              <a:t>urlencoded</a:t>
            </a:r>
            <a:r>
              <a:rPr lang="en-US" sz="1400" dirty="0" smtClean="0"/>
              <a:t>, is based on a very early version of the general URI </a:t>
            </a:r>
            <a:r>
              <a:rPr lang="en-US" sz="1400" dirty="0" smtClean="0">
                <a:hlinkClick r:id="rId20" tooltip="Percent-encoding"/>
              </a:rPr>
              <a:t>percent-encoding</a:t>
            </a:r>
            <a:r>
              <a:rPr lang="en-US" sz="1400" dirty="0" smtClean="0"/>
              <a:t> rules, with a number of modifications such as </a:t>
            </a:r>
            <a:r>
              <a:rPr lang="en-US" sz="1400" dirty="0" smtClean="0">
                <a:hlinkClick r:id="rId21" tooltip="Newline"/>
              </a:rPr>
              <a:t>newline</a:t>
            </a:r>
            <a:r>
              <a:rPr lang="en-US" sz="1400" dirty="0" smtClean="0"/>
              <a:t> normalization and replacing spaces with "+" instead of "%20". Another possible encoding, Internet media type </a:t>
            </a:r>
            <a:r>
              <a:rPr lang="en-US" sz="1400" dirty="0" smtClean="0">
                <a:hlinkClick r:id="rId22" tooltip="Multipart/form-data"/>
              </a:rPr>
              <a:t>multipart/form-data</a:t>
            </a:r>
            <a:r>
              <a:rPr lang="en-US" sz="1400" dirty="0" smtClean="0"/>
              <a:t>, is also available and is common for POST-based file submissions.</a:t>
            </a:r>
            <a:endParaRPr lang="bg-BG" sz="1400" dirty="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1826537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dirty="0"/>
              <a:t>PHP Web Development</a:t>
            </a:r>
            <a:endParaRPr lang="bg-BG" dirty="0"/>
          </a:p>
        </p:txBody>
      </p:sp>
      <p:sp>
        <p:nvSpPr>
          <p:cNvPr id="3" name="Notes Placeholder 2"/>
          <p:cNvSpPr>
            <a:spLocks noGrp="1"/>
          </p:cNvSpPr>
          <p:nvPr>
            <p:ph type="body" idx="1"/>
          </p:nvPr>
        </p:nvSpPr>
        <p:spPr/>
        <p:txBody>
          <a:bodyPr/>
          <a:lstStyle/>
          <a:p>
            <a:r>
              <a:rPr lang="en-US" sz="1800" dirty="0" smtClean="0">
                <a:hlinkClick r:id="rId3"/>
              </a:rPr>
              <a:t>http://php.net/manual/en/reserved.variables.get.php</a:t>
            </a:r>
            <a:endParaRPr lang="en-US" sz="1800" dirty="0" smtClean="0"/>
          </a:p>
          <a:p>
            <a:endParaRPr lang="en-US" sz="1800" dirty="0" smtClean="0"/>
          </a:p>
          <a:p>
            <a:r>
              <a:rPr lang="en-US" sz="1800" dirty="0" smtClean="0">
                <a:hlinkClick r:id="rId4"/>
              </a:rPr>
              <a:t>http://php.net/manual/en/reserved.variables.post.php</a:t>
            </a:r>
            <a:endParaRPr lang="bg-BG" sz="1800" dirty="0" smtClean="0"/>
          </a:p>
          <a:p>
            <a:endParaRPr lang="bg-BG" sz="1800" dirty="0"/>
          </a:p>
        </p:txBody>
      </p:sp>
    </p:spTree>
    <p:extLst>
      <p:ext uri="{BB962C8B-B14F-4D97-AF65-F5344CB8AC3E}">
        <p14:creationId xmlns:p14="http://schemas.microsoft.com/office/powerpoint/2010/main" val="3878104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2795121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sz="2800" dirty="0" smtClean="0">
                <a:hlinkClick r:id="rId3"/>
              </a:rPr>
              <a:t>https://en.wikipedia.org/wiki/Cross-site_scripting</a:t>
            </a:r>
            <a:endParaRPr lang="bg-BG" sz="2800" dirty="0" smtClean="0"/>
          </a:p>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2914827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1728813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2565484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214524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16751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2485337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3463904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dirty="0"/>
              <a:t>PHP Web Development</a:t>
            </a:r>
            <a:endParaRPr lang="bg-BG" dirty="0"/>
          </a:p>
        </p:txBody>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sz="2600" dirty="0" smtClean="0">
                <a:hlinkClick r:id="rId3"/>
              </a:rPr>
              <a:t>http://php.net/manual/en/session.examples.basic.php</a:t>
            </a:r>
            <a:endParaRPr lang="bg-BG" sz="2600" dirty="0" smtClean="0"/>
          </a:p>
          <a:p>
            <a:endParaRPr lang="bg-BG" sz="2600" dirty="0"/>
          </a:p>
        </p:txBody>
      </p:sp>
    </p:spTree>
    <p:extLst>
      <p:ext uri="{BB962C8B-B14F-4D97-AF65-F5344CB8AC3E}">
        <p14:creationId xmlns:p14="http://schemas.microsoft.com/office/powerpoint/2010/main" val="641147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smtClean="0">
                <a:hlinkClick r:id="rId3"/>
              </a:rPr>
              <a:t>http://php.net/manual/en/features.cookies.php</a:t>
            </a:r>
            <a:endParaRPr lang="en-US" sz="2800" dirty="0" smtClean="0"/>
          </a:p>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352550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3938895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2532530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3157676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dirty="0"/>
              <a:t>PHP Web Development</a:t>
            </a:r>
            <a:endParaRPr lang="bg-BG" dirty="0"/>
          </a:p>
        </p:txBody>
      </p:sp>
      <p:sp>
        <p:nvSpPr>
          <p:cNvPr id="3" name="Notes Placeholder 2"/>
          <p:cNvSpPr>
            <a:spLocks noGrp="1"/>
          </p:cNvSpPr>
          <p:nvPr>
            <p:ph type="body" idx="1"/>
          </p:nvPr>
        </p:nvSpPr>
        <p:spPr/>
        <p:txBody>
          <a:bodyPr/>
          <a:lstStyle/>
          <a:p>
            <a:r>
              <a:rPr lang="en-US" sz="1800" dirty="0" smtClean="0"/>
              <a:t>HTTP functions as a </a:t>
            </a:r>
            <a:r>
              <a:rPr lang="en-US" sz="1800" dirty="0" smtClean="0">
                <a:hlinkClick r:id="rId3" tooltip="Request–response"/>
              </a:rPr>
              <a:t>request–response</a:t>
            </a:r>
            <a:r>
              <a:rPr lang="en-US" sz="1800" dirty="0" smtClean="0"/>
              <a:t> protocol in the </a:t>
            </a:r>
            <a:r>
              <a:rPr lang="en-US" sz="1800" dirty="0" smtClean="0">
                <a:hlinkClick r:id="rId4" tooltip="Client–server"/>
              </a:rPr>
              <a:t>client–server</a:t>
            </a:r>
            <a:r>
              <a:rPr lang="en-US" sz="1800" dirty="0" smtClean="0"/>
              <a:t> computing model. A </a:t>
            </a:r>
            <a:r>
              <a:rPr lang="en-US" sz="1800" dirty="0" smtClean="0">
                <a:hlinkClick r:id="rId5" tooltip="Web browser"/>
              </a:rPr>
              <a:t>web browser</a:t>
            </a:r>
            <a:r>
              <a:rPr lang="en-US" sz="1800" dirty="0" smtClean="0"/>
              <a:t>, for example, may be the </a:t>
            </a:r>
            <a:r>
              <a:rPr lang="en-US" sz="1800" i="1" dirty="0" smtClean="0"/>
              <a:t>client</a:t>
            </a:r>
            <a:r>
              <a:rPr lang="en-US" sz="1800" dirty="0" smtClean="0"/>
              <a:t> and an application running on a computer </a:t>
            </a:r>
            <a:r>
              <a:rPr lang="en-US" sz="1800" dirty="0" smtClean="0">
                <a:hlinkClick r:id="rId6" tooltip="Host (network)"/>
              </a:rPr>
              <a:t>hosting</a:t>
            </a:r>
            <a:r>
              <a:rPr lang="en-US" sz="1800" dirty="0" smtClean="0"/>
              <a:t> a </a:t>
            </a:r>
            <a:r>
              <a:rPr lang="en-US" sz="1800" dirty="0" smtClean="0">
                <a:hlinkClick r:id="rId7" tooltip="Web site"/>
              </a:rPr>
              <a:t>web site</a:t>
            </a:r>
            <a:r>
              <a:rPr lang="en-US" sz="1800" dirty="0" smtClean="0"/>
              <a:t> may be the </a:t>
            </a:r>
            <a:r>
              <a:rPr lang="en-US" sz="1800" i="1" dirty="0" smtClean="0"/>
              <a:t>server</a:t>
            </a:r>
            <a:r>
              <a:rPr lang="en-US" sz="1800" dirty="0" smtClean="0"/>
              <a:t>. The client submits an HTTP </a:t>
            </a:r>
            <a:r>
              <a:rPr lang="en-US" sz="1800" i="1" dirty="0" smtClean="0"/>
              <a:t>request</a:t>
            </a:r>
            <a:r>
              <a:rPr lang="en-US" sz="1800" dirty="0" smtClean="0"/>
              <a:t> message to the server. The server, which provides </a:t>
            </a:r>
            <a:r>
              <a:rPr lang="en-US" sz="1800" i="1" dirty="0" smtClean="0"/>
              <a:t>resources</a:t>
            </a:r>
            <a:r>
              <a:rPr lang="en-US" sz="1800" dirty="0" smtClean="0"/>
              <a:t> such as </a:t>
            </a:r>
            <a:r>
              <a:rPr lang="en-US" sz="1800" dirty="0" smtClean="0">
                <a:hlinkClick r:id="rId8" tooltip="HTML"/>
              </a:rPr>
              <a:t>HTML</a:t>
            </a:r>
            <a:r>
              <a:rPr lang="en-US" sz="1800" dirty="0" smtClean="0"/>
              <a:t> files and other content, or performs other functions on behalf of the client, returns a </a:t>
            </a:r>
            <a:r>
              <a:rPr lang="en-US" sz="1800" i="1" dirty="0" smtClean="0"/>
              <a:t>response</a:t>
            </a:r>
            <a:r>
              <a:rPr lang="en-US" sz="1800" dirty="0" smtClean="0"/>
              <a:t> message to the client. The response contains completion status information about the request and may also contain requested content in its message body.</a:t>
            </a:r>
            <a:endParaRPr lang="bg-BG" sz="1800" dirty="0"/>
          </a:p>
        </p:txBody>
      </p:sp>
    </p:spTree>
    <p:extLst>
      <p:ext uri="{BB962C8B-B14F-4D97-AF65-F5344CB8AC3E}">
        <p14:creationId xmlns:p14="http://schemas.microsoft.com/office/powerpoint/2010/main" val="3093479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1118555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2833762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1041990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sz="2600" dirty="0" smtClean="0">
                <a:hlinkClick r:id="rId3"/>
              </a:rPr>
              <a:t>http://stackoverflow.com/questions/6253633/cookie-vs-session</a:t>
            </a:r>
            <a:endParaRPr lang="bg-BG" sz="2600" dirty="0" smtClean="0"/>
          </a:p>
          <a:p>
            <a:endParaRPr lang="bg-BG" sz="2600" dirty="0"/>
          </a:p>
        </p:txBody>
      </p:sp>
      <p:sp>
        <p:nvSpPr>
          <p:cNvPr id="4" name="Header Placeholder 3"/>
          <p:cNvSpPr>
            <a:spLocks noGrp="1"/>
          </p:cNvSpPr>
          <p:nvPr>
            <p:ph type="hdr" sz="quarter" idx="10"/>
          </p:nvPr>
        </p:nvSpPr>
        <p:spPr/>
        <p:txBody>
          <a:bodyPr/>
          <a:lstStyle/>
          <a:p>
            <a:r>
              <a:rPr lang="en-US" smtClean="0"/>
              <a:t>Lecture Name</a:t>
            </a:r>
            <a:endParaRPr lang="bg-BG" dirty="0"/>
          </a:p>
        </p:txBody>
      </p:sp>
    </p:spTree>
    <p:extLst>
      <p:ext uri="{BB962C8B-B14F-4D97-AF65-F5344CB8AC3E}">
        <p14:creationId xmlns:p14="http://schemas.microsoft.com/office/powerpoint/2010/main" val="1759698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1096922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6737578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50674"/>
            <a:ext cx="5486400" cy="8218170"/>
          </a:xfrm>
        </p:spPr>
        <p:txBody>
          <a:bodyPr/>
          <a:lstStyle/>
          <a:p>
            <a:r>
              <a:rPr lang="en-US" sz="2400" baseline="0" dirty="0" smtClean="0"/>
              <a:t>Do not use COOKIES for sensitive information. The difference between COOKIES and SESSIONS is that the value of the cookie is directly stored into the client’s browser so one can easily modify it.</a:t>
            </a:r>
          </a:p>
          <a:p>
            <a:r>
              <a:rPr lang="en-US" sz="2400" baseline="0" dirty="0" smtClean="0"/>
              <a:t>As oppose the session identifier is created only once and is a key used by the server to store multiple values based on that key. All the session values are kept on the server.</a:t>
            </a:r>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3144472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1505623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18692070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8218170"/>
          </a:xfrm>
        </p:spPr>
        <p:txBody>
          <a:bodyPr/>
          <a:lstStyle/>
          <a:p>
            <a:endParaRPr lang="en-US" sz="2800" baseline="0" dirty="0" smtClean="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2679771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24809"/>
          </a:xfrm>
        </p:spPr>
        <p:txBody>
          <a:bodyPr/>
          <a:lstStyle/>
          <a:p>
            <a:endParaRPr lang="bg-BG" sz="1800" dirty="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2592806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339690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3368342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2651424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dirty="0"/>
              <a:t>PHP Web Development</a:t>
            </a:r>
            <a:endParaRPr lang="bg-BG" dirty="0"/>
          </a:p>
        </p:txBody>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1476907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6153151"/>
          </a:xfrm>
        </p:spPr>
        <p:txBody>
          <a:bodyPr/>
          <a:lstStyle/>
          <a:p>
            <a:r>
              <a:rPr lang="en-US" sz="1600" dirty="0" smtClean="0"/>
              <a:t>Some of the methods (for example, HEAD, GET, OPTIONS and TRACE) are, by convention, defined as </a:t>
            </a:r>
            <a:r>
              <a:rPr lang="en-US" sz="1600" i="1" dirty="0" smtClean="0"/>
              <a:t>safe</a:t>
            </a:r>
            <a:r>
              <a:rPr lang="en-US" sz="1600" dirty="0" smtClean="0"/>
              <a:t>, which means they are intended only for information retrieval and should not change the state of the server. In other words, they should not have </a:t>
            </a:r>
            <a:r>
              <a:rPr lang="en-US" sz="1600" dirty="0" smtClean="0">
                <a:hlinkClick r:id="rId3" tooltip="Side effect (computer science)"/>
              </a:rPr>
              <a:t>side effects</a:t>
            </a:r>
            <a:r>
              <a:rPr lang="en-US" sz="1600" dirty="0" smtClean="0"/>
              <a:t>, beyond relatively harmless effects such as </a:t>
            </a:r>
            <a:r>
              <a:rPr lang="en-US" sz="1600" dirty="0" smtClean="0">
                <a:hlinkClick r:id="rId4" tooltip="Server log"/>
              </a:rPr>
              <a:t>logging</a:t>
            </a:r>
            <a:r>
              <a:rPr lang="en-US" sz="1600" dirty="0" smtClean="0"/>
              <a:t>, </a:t>
            </a:r>
            <a:r>
              <a:rPr lang="en-US" sz="1600" dirty="0" smtClean="0">
                <a:hlinkClick r:id="rId5" tooltip="Web cache"/>
              </a:rPr>
              <a:t>caching</a:t>
            </a:r>
            <a:r>
              <a:rPr lang="en-US" sz="1600" dirty="0" smtClean="0"/>
              <a:t>, the serving of </a:t>
            </a:r>
            <a:r>
              <a:rPr lang="en-US" sz="1600" dirty="0" smtClean="0">
                <a:hlinkClick r:id="rId6" tooltip="Web banner"/>
              </a:rPr>
              <a:t>banner advertisements</a:t>
            </a:r>
            <a:r>
              <a:rPr lang="en-US" sz="1600" dirty="0" smtClean="0"/>
              <a:t> or incrementing a </a:t>
            </a:r>
            <a:r>
              <a:rPr lang="en-US" sz="1600" dirty="0" smtClean="0">
                <a:hlinkClick r:id="rId7" tooltip="Web counter"/>
              </a:rPr>
              <a:t>web counter</a:t>
            </a:r>
            <a:r>
              <a:rPr lang="en-US" sz="1600" dirty="0" smtClean="0"/>
              <a:t>. Making arbitrary GET requests without regard to the context of the application's state should therefore be considered safe. However, this is not mandated by the standard, and it is explicitly acknowledged that it cannot be guaranteed.</a:t>
            </a:r>
          </a:p>
          <a:p>
            <a:endParaRPr lang="en-US" sz="1600" dirty="0" smtClean="0"/>
          </a:p>
          <a:p>
            <a:r>
              <a:rPr lang="en-US" sz="1600" dirty="0" smtClean="0"/>
              <a:t>By contrast, methods such as POST, PUT, DELETE and PATCH are intended for actions that may cause side effects either on the server, or external side effects such as </a:t>
            </a:r>
            <a:r>
              <a:rPr lang="en-US" sz="1600" dirty="0" smtClean="0">
                <a:hlinkClick r:id="rId8" tooltip="ECommerce"/>
              </a:rPr>
              <a:t>financial transactions</a:t>
            </a:r>
            <a:r>
              <a:rPr lang="en-US" sz="1600" dirty="0" smtClean="0"/>
              <a:t> or transmission of </a:t>
            </a:r>
            <a:r>
              <a:rPr lang="en-US" sz="1600" dirty="0" smtClean="0">
                <a:hlinkClick r:id="rId9" tooltip="Email"/>
              </a:rPr>
              <a:t>email</a:t>
            </a:r>
            <a:r>
              <a:rPr lang="en-US" sz="1600" dirty="0" smtClean="0"/>
              <a:t>. </a:t>
            </a:r>
            <a:endParaRPr lang="bg-BG" sz="1600" dirty="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3817434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24809"/>
          </a:xfrm>
        </p:spPr>
        <p:txBody>
          <a:bodyPr/>
          <a:lstStyle/>
          <a:p>
            <a:endParaRPr lang="bg-BG" sz="1800" dirty="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987577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24809"/>
          </a:xfrm>
        </p:spPr>
        <p:txBody>
          <a:bodyPr/>
          <a:lstStyle/>
          <a:p>
            <a:endParaRPr lang="bg-BG" sz="1800" dirty="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3482533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24809"/>
          </a:xfrm>
        </p:spPr>
        <p:txBody>
          <a:bodyPr/>
          <a:lstStyle/>
          <a:p>
            <a:endParaRPr lang="bg-BG" sz="1800" dirty="0"/>
          </a:p>
        </p:txBody>
      </p:sp>
      <p:sp>
        <p:nvSpPr>
          <p:cNvPr id="4" name="Header Placeholder 3"/>
          <p:cNvSpPr>
            <a:spLocks noGrp="1"/>
          </p:cNvSpPr>
          <p:nvPr>
            <p:ph type="hdr" sz="quarter" idx="10"/>
          </p:nvPr>
        </p:nvSpPr>
        <p:spPr/>
        <p:txBody>
          <a:bodyPr/>
          <a:lstStyle/>
          <a:p>
            <a:r>
              <a:rPr lang="en-US" dirty="0"/>
              <a:t>PHP Web Development</a:t>
            </a:r>
            <a:endParaRPr lang="bg-BG" dirty="0"/>
          </a:p>
        </p:txBody>
      </p:sp>
    </p:spTree>
    <p:extLst>
      <p:ext uri="{BB962C8B-B14F-4D97-AF65-F5344CB8AC3E}">
        <p14:creationId xmlns:p14="http://schemas.microsoft.com/office/powerpoint/2010/main" val="2092610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dirty="0"/>
              <a:t>PHP Web Development</a:t>
            </a:r>
            <a:endParaRPr lang="bg-BG" dirty="0"/>
          </a:p>
        </p:txBody>
      </p:sp>
      <p:sp>
        <p:nvSpPr>
          <p:cNvPr id="3" name="Notes Placeholder 2"/>
          <p:cNvSpPr>
            <a:spLocks noGrp="1"/>
          </p:cNvSpPr>
          <p:nvPr>
            <p:ph type="body" idx="1"/>
          </p:nvPr>
        </p:nvSpPr>
        <p:spPr/>
        <p:txBody>
          <a:bodyPr/>
          <a:lstStyle/>
          <a:p>
            <a:endParaRPr lang="bg-BG" sz="1800" dirty="0"/>
          </a:p>
        </p:txBody>
      </p:sp>
    </p:spTree>
    <p:extLst>
      <p:ext uri="{BB962C8B-B14F-4D97-AF65-F5344CB8AC3E}">
        <p14:creationId xmlns:p14="http://schemas.microsoft.com/office/powerpoint/2010/main" val="193927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creativecommons.org/licenses/by-nc-sa/4.0/" TargetMode="Externa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creativecommons.org/licenses/by-nc-sa/4.0/"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hyperlink" Target="http://softuni.org/" TargetMode="External"/><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5" Type="http://schemas.openxmlformats.org/officeDocument/2006/relationships/hyperlink" Target="http://www.youtube.com/SoftwareUniversity" TargetMode="External"/><Relationship Id="rId4" Type="http://schemas.openxmlformats.org/officeDocument/2006/relationships/hyperlink" Target="https://www.facebook.com/SoftwareUniversity"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ottom">
    <p:bg>
      <p:bgPr>
        <a:solidFill>
          <a:srgbClr val="234465"/>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041131" y="5047090"/>
            <a:ext cx="7382341" cy="747897"/>
          </a:xfrm>
          <a:prstGeom prst="rect">
            <a:avLst/>
          </a:prstGeom>
        </p:spPr>
        <p:txBody>
          <a:bodyPr lIns="0" tIns="0" rIns="0" bIns="0" anchor="ctr" anchorCtr="0">
            <a:spAutoFit/>
          </a:bodyPr>
          <a:lstStyle>
            <a:lvl1pPr algn="ctr">
              <a:defRPr sz="5400">
                <a:solidFill>
                  <a:srgbClr val="FFA000"/>
                </a:solidFill>
                <a:latin typeface="+mj-lt"/>
                <a:ea typeface="Lato Heavy" panose="020F0502020204030203" pitchFamily="34" charset="0"/>
                <a:cs typeface="Lato Heavy" panose="020F0502020204030203" pitchFamily="34" charset="0"/>
              </a:defRPr>
            </a:lvl1pPr>
          </a:lstStyle>
          <a:p>
            <a:r>
              <a:rPr lang="en-US" dirty="0"/>
              <a:t>Presentation Title</a:t>
            </a:r>
            <a:endParaRPr dirty="0"/>
          </a:p>
        </p:txBody>
      </p:sp>
      <p:sp>
        <p:nvSpPr>
          <p:cNvPr id="8" name="Subtitle 2"/>
          <p:cNvSpPr>
            <a:spLocks noGrp="1"/>
          </p:cNvSpPr>
          <p:nvPr>
            <p:ph type="subTitle" idx="1" hasCustomPrompt="1"/>
          </p:nvPr>
        </p:nvSpPr>
        <p:spPr>
          <a:xfrm>
            <a:off x="4041130" y="5794987"/>
            <a:ext cx="7382341" cy="553998"/>
          </a:xfrm>
          <a:prstGeom prst="rect">
            <a:avLst/>
          </a:prstGeom>
        </p:spPr>
        <p:txBody>
          <a:bodyPr lIns="0" tIns="0" rIns="0" bIns="0">
            <a:spAutoFit/>
          </a:bodyPr>
          <a:lstStyle>
            <a:lvl1pPr marL="0" indent="0" algn="ctr">
              <a:spcBef>
                <a:spcPts val="0"/>
              </a:spcBef>
              <a:buNone/>
              <a:defRPr sz="4000" cap="none" spc="200" baseline="0">
                <a:solidFill>
                  <a:schemeClr val="bg1"/>
                </a:solidFill>
                <a:latin typeface="+mj-lt"/>
                <a:ea typeface="Lato Light" panose="020F0502020204030203" pitchFamily="34" charset="0"/>
                <a:cs typeface="Lato Light" panose="020F0502020204030203"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pic>
        <p:nvPicPr>
          <p:cNvPr id="9" name="Picture 4">
            <a:hlinkClick r:id="rId2" tooltip="This work is licensed under the &quot;Creative Commons Attribution-NonCommercial-ShareAlike 4.0 International&quot; license"/>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455112" y="3761746"/>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11" name="Text Placeholder 13"/>
          <p:cNvSpPr>
            <a:spLocks noGrp="1"/>
          </p:cNvSpPr>
          <p:nvPr>
            <p:ph type="body" sz="quarter" idx="10" hasCustomPrompt="1"/>
          </p:nvPr>
        </p:nvSpPr>
        <p:spPr bwMode="auto">
          <a:xfrm>
            <a:off x="455112" y="4598508"/>
            <a:ext cx="3187613" cy="460502"/>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chemeClr val="bg2"/>
                </a:solidFill>
                <a:effectLst/>
                <a:latin typeface="+mn-lt"/>
                <a:ea typeface="Lato Medium" panose="020F0502020204030203" pitchFamily="34" charset="0"/>
                <a:cs typeface="Lato Medium" panose="020F0502020204030203" pitchFamily="34" charset="0"/>
              </a:defRPr>
            </a:lvl1pPr>
          </a:lstStyle>
          <a:p>
            <a:pPr lvl="0"/>
            <a:r>
              <a:rPr lang="en-US" dirty="0"/>
              <a:t>Author Name</a:t>
            </a:r>
          </a:p>
        </p:txBody>
      </p:sp>
      <p:sp>
        <p:nvSpPr>
          <p:cNvPr id="12" name="Text Placeholder 13"/>
          <p:cNvSpPr>
            <a:spLocks noGrp="1"/>
          </p:cNvSpPr>
          <p:nvPr>
            <p:ph type="body" sz="quarter" idx="13" hasCustomPrompt="1"/>
          </p:nvPr>
        </p:nvSpPr>
        <p:spPr bwMode="auto">
          <a:xfrm>
            <a:off x="455112" y="5134607"/>
            <a:ext cx="3187614" cy="3912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chemeClr val="bg2"/>
                </a:solidFill>
                <a:effectLst/>
                <a:latin typeface="+mn-lt"/>
                <a:ea typeface="Lato Medium" panose="020F0502020204030203" pitchFamily="34" charset="0"/>
                <a:cs typeface="Lato Medium" panose="020F0502020204030203" pitchFamily="34" charset="0"/>
              </a:defRPr>
            </a:lvl1pPr>
          </a:lstStyle>
          <a:p>
            <a:pPr lvl="0"/>
            <a:r>
              <a:rPr lang="en-US" dirty="0"/>
              <a:t>Position</a:t>
            </a:r>
          </a:p>
        </p:txBody>
      </p:sp>
      <p:sp>
        <p:nvSpPr>
          <p:cNvPr id="14" name="Text Placeholder 13"/>
          <p:cNvSpPr>
            <a:spLocks noGrp="1"/>
          </p:cNvSpPr>
          <p:nvPr>
            <p:ph type="body" sz="quarter" idx="17" hasCustomPrompt="1"/>
          </p:nvPr>
        </p:nvSpPr>
        <p:spPr bwMode="auto">
          <a:xfrm>
            <a:off x="455114" y="5622231"/>
            <a:ext cx="3187613" cy="32200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chemeClr val="bg2"/>
                </a:solidFill>
                <a:effectLst/>
                <a:latin typeface="+mn-lt"/>
                <a:ea typeface="Lato Medium" panose="020F0502020204030203" pitchFamily="34" charset="0"/>
                <a:cs typeface="Lato Medium" panose="020F0502020204030203" pitchFamily="34" charset="0"/>
              </a:defRPr>
            </a:lvl1pPr>
          </a:lstStyle>
          <a:p>
            <a:pPr lvl="0"/>
            <a:r>
              <a:rPr lang="en-US" dirty="0"/>
              <a:t>Company Name</a:t>
            </a:r>
          </a:p>
        </p:txBody>
      </p:sp>
      <p:sp>
        <p:nvSpPr>
          <p:cNvPr id="15" name="Text Placeholder 13"/>
          <p:cNvSpPr>
            <a:spLocks noGrp="1"/>
          </p:cNvSpPr>
          <p:nvPr>
            <p:ph type="body" sz="quarter" idx="18" hasCustomPrompt="1"/>
          </p:nvPr>
        </p:nvSpPr>
        <p:spPr bwMode="auto">
          <a:xfrm>
            <a:off x="455113" y="6054683"/>
            <a:ext cx="3187613" cy="29430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chemeClr val="bg2"/>
                </a:solidFill>
                <a:effectLst/>
                <a:latin typeface="+mn-lt"/>
                <a:ea typeface="Lato Medium" panose="020F0502020204030203" pitchFamily="34" charset="0"/>
                <a:cs typeface="Lato Medium" panose="020F0502020204030203" pitchFamily="34" charset="0"/>
              </a:defRPr>
            </a:lvl1pPr>
          </a:lstStyle>
          <a:p>
            <a:pPr lvl="0"/>
            <a:r>
              <a:rPr lang="en-US" dirty="0"/>
              <a:t>Company Web Site</a:t>
            </a:r>
          </a:p>
        </p:txBody>
      </p:sp>
      <p:pic>
        <p:nvPicPr>
          <p:cNvPr id="13" name="Picture 2" descr="D:\_WORK PROJECTS\Nakov\Presentation Slides Design\STORE\Software University Foundation Logo BG and ENG black WHITOUT background CMYK.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l="-2033" t="-11972" r="-4044" b="1048"/>
          <a:stretch/>
        </p:blipFill>
        <p:spPr bwMode="auto">
          <a:xfrm>
            <a:off x="455112" y="2890453"/>
            <a:ext cx="2172351" cy="795696"/>
          </a:xfrm>
          <a:prstGeom prst="roundRect">
            <a:avLst>
              <a:gd name="adj" fmla="val 36774"/>
            </a:avLst>
          </a:prstGeom>
          <a:solidFill>
            <a:srgbClr val="234465">
              <a:alpha val="50000"/>
            </a:srgbClr>
          </a:solidFill>
          <a:ln>
            <a:noFill/>
          </a:ln>
        </p:spPr>
      </p:pic>
      <p:pic>
        <p:nvPicPr>
          <p:cNvPr id="10" name="Picture 9"/>
          <p:cNvPicPr>
            <a:picLocks noChangeAspect="1"/>
          </p:cNvPicPr>
          <p:nvPr userDrawn="1"/>
        </p:nvPicPr>
        <p:blipFill>
          <a:blip r:embed="rId5"/>
          <a:stretch>
            <a:fillRect/>
          </a:stretch>
        </p:blipFill>
        <p:spPr>
          <a:xfrm>
            <a:off x="6177570" y="509954"/>
            <a:ext cx="3218729" cy="4150319"/>
          </a:xfrm>
          <a:prstGeom prst="rect">
            <a:avLst/>
          </a:prstGeom>
        </p:spPr>
      </p:pic>
    </p:spTree>
    <p:extLst>
      <p:ext uri="{BB962C8B-B14F-4D97-AF65-F5344CB8AC3E}">
        <p14:creationId xmlns:p14="http://schemas.microsoft.com/office/powerpoint/2010/main" val="201744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Lecture Name - Summary</a:t>
            </a:r>
            <a:endParaRPr lang="bg-BG" dirty="0"/>
          </a:p>
        </p:txBody>
      </p:sp>
      <p:pic>
        <p:nvPicPr>
          <p:cNvPr id="3" name="Picture 2" descr="C:\Users\Ivan\Desktop\elements_presentations\summary_pic.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14296" y="1809541"/>
            <a:ext cx="3514642" cy="260739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quarter" idx="10"/>
          </p:nvPr>
        </p:nvSpPr>
        <p:spPr>
          <a:xfrm>
            <a:off x="313037" y="1809541"/>
            <a:ext cx="7729238" cy="4740484"/>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bg-BG"/>
          </a:p>
        </p:txBody>
      </p:sp>
    </p:spTree>
    <p:extLst>
      <p:ext uri="{BB962C8B-B14F-4D97-AF65-F5344CB8AC3E}">
        <p14:creationId xmlns:p14="http://schemas.microsoft.com/office/powerpoint/2010/main" val="3944238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7" name="Isosceles Triangle 6"/>
          <p:cNvSpPr/>
          <p:nvPr userDrawn="1"/>
        </p:nvSpPr>
        <p:spPr>
          <a:xfrm>
            <a:off x="8214360" y="-1"/>
            <a:ext cx="3977640" cy="6858001"/>
          </a:xfrm>
          <a:prstGeom prst="triangle">
            <a:avLst>
              <a:gd name="adj" fmla="val 100000"/>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9" name="Parallelogram 8"/>
          <p:cNvSpPr/>
          <p:nvPr userDrawn="1"/>
        </p:nvSpPr>
        <p:spPr>
          <a:xfrm>
            <a:off x="0" y="1"/>
            <a:ext cx="12192000" cy="6858000"/>
          </a:xfrm>
          <a:prstGeom prst="parallelogram">
            <a:avLst>
              <a:gd name="adj" fmla="val 578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6" name="Isosceles Triangle 5"/>
          <p:cNvSpPr/>
          <p:nvPr userDrawn="1"/>
        </p:nvSpPr>
        <p:spPr>
          <a:xfrm rot="10800000">
            <a:off x="0" y="0"/>
            <a:ext cx="3977640" cy="6858000"/>
          </a:xfrm>
          <a:prstGeom prst="triangle">
            <a:avLst>
              <a:gd name="adj" fmla="val 100000"/>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 name="TextBox 2"/>
          <p:cNvSpPr txBox="1"/>
          <p:nvPr userDrawn="1"/>
        </p:nvSpPr>
        <p:spPr>
          <a:xfrm>
            <a:off x="3191069" y="214184"/>
            <a:ext cx="8687894" cy="1107996"/>
          </a:xfrm>
          <a:prstGeom prst="rect">
            <a:avLst/>
          </a:prstGeom>
          <a:noFill/>
        </p:spPr>
        <p:txBody>
          <a:bodyPr wrap="square" rtlCol="0">
            <a:spAutoFit/>
          </a:bodyPr>
          <a:lstStyle/>
          <a:p>
            <a:pPr algn="ctr"/>
            <a:r>
              <a:rPr lang="en-US" sz="6600" dirty="0">
                <a:solidFill>
                  <a:schemeClr val="bg1"/>
                </a:solidFill>
                <a:latin typeface="+mj-lt"/>
                <a:ea typeface="Lato Heavy" panose="020F0502020204030203" pitchFamily="34" charset="0"/>
                <a:cs typeface="Lato Heavy" panose="020F0502020204030203" pitchFamily="34" charset="0"/>
              </a:rPr>
              <a:t>Any Questions?</a:t>
            </a:r>
            <a:endParaRPr lang="bg-BG" sz="6600" dirty="0">
              <a:solidFill>
                <a:schemeClr val="bg1"/>
              </a:solidFill>
              <a:latin typeface="+mj-lt"/>
              <a:ea typeface="Lato Heavy" panose="020F0502020204030203" pitchFamily="34" charset="0"/>
              <a:cs typeface="Lato Heavy" panose="020F0502020204030203" pitchFamily="34" charset="0"/>
            </a:endParaRPr>
          </a:p>
        </p:txBody>
      </p:sp>
      <p:pic>
        <p:nvPicPr>
          <p:cNvPr id="10" name="Picture 9"/>
          <p:cNvPicPr>
            <a:picLocks noChangeAspect="1"/>
          </p:cNvPicPr>
          <p:nvPr userDrawn="1"/>
        </p:nvPicPr>
        <p:blipFill>
          <a:blip r:embed="rId2"/>
          <a:stretch>
            <a:fillRect/>
          </a:stretch>
        </p:blipFill>
        <p:spPr>
          <a:xfrm>
            <a:off x="4309155" y="1855507"/>
            <a:ext cx="4063468" cy="4161726"/>
          </a:xfrm>
          <a:prstGeom prst="rect">
            <a:avLst/>
          </a:prstGeom>
        </p:spPr>
      </p:pic>
    </p:spTree>
    <p:extLst>
      <p:ext uri="{BB962C8B-B14F-4D97-AF65-F5344CB8AC3E}">
        <p14:creationId xmlns:p14="http://schemas.microsoft.com/office/powerpoint/2010/main" val="32335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cense Slide">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alpha val="31000"/>
              </a:schemeClr>
            </a:gs>
          </a:gsLst>
          <a:lin ang="5400000" scaled="0"/>
        </a:gradFill>
        <a:effectLst/>
      </p:bgPr>
    </p:bg>
    <p:spTree>
      <p:nvGrpSpPr>
        <p:cNvPr id="1" name=""/>
        <p:cNvGrpSpPr/>
        <p:nvPr/>
      </p:nvGrpSpPr>
      <p:grpSpPr>
        <a:xfrm>
          <a:off x="0" y="0"/>
          <a:ext cx="0" cy="0"/>
          <a:chOff x="0" y="0"/>
          <a:chExt cx="0" cy="0"/>
        </a:xfrm>
      </p:grpSpPr>
      <p:sp>
        <p:nvSpPr>
          <p:cNvPr id="3" name="TextBox 2"/>
          <p:cNvSpPr txBox="1"/>
          <p:nvPr userDrawn="1"/>
        </p:nvSpPr>
        <p:spPr>
          <a:xfrm>
            <a:off x="586425" y="537364"/>
            <a:ext cx="3007426" cy="1015663"/>
          </a:xfrm>
          <a:prstGeom prst="rect">
            <a:avLst/>
          </a:prstGeom>
          <a:noFill/>
        </p:spPr>
        <p:txBody>
          <a:bodyPr wrap="none" rtlCol="0">
            <a:spAutoFit/>
          </a:bodyPr>
          <a:lstStyle/>
          <a:p>
            <a:r>
              <a:rPr lang="en-US" sz="6000" dirty="0">
                <a:solidFill>
                  <a:schemeClr val="tx2"/>
                </a:solidFill>
                <a:latin typeface="+mj-lt"/>
              </a:rPr>
              <a:t>License</a:t>
            </a:r>
            <a:endParaRPr lang="bg-BG" sz="6000" dirty="0">
              <a:solidFill>
                <a:schemeClr val="tx2"/>
              </a:solidFill>
              <a:latin typeface="+mj-lt"/>
            </a:endParaRPr>
          </a:p>
        </p:txBody>
      </p:sp>
      <p:pic>
        <p:nvPicPr>
          <p:cNvPr id="5" name="Picture 4">
            <a:hlinkClick r:id="rId2" tooltip="This work is licensed under the &quot;Creative Commons Attribution-NonCommercial-ShareAlike 4.0 International&quot; license"/>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4535493" y="4724882"/>
            <a:ext cx="3170776" cy="1109380"/>
          </a:xfrm>
          <a:prstGeom prst="roundRect">
            <a:avLst>
              <a:gd name="adj" fmla="val 4326"/>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userDrawn="1"/>
        </p:nvSpPr>
        <p:spPr>
          <a:xfrm>
            <a:off x="326571" y="1875454"/>
            <a:ext cx="11588620" cy="1877437"/>
          </a:xfrm>
          <a:prstGeom prst="rect">
            <a:avLst/>
          </a:prstGeom>
          <a:noFill/>
        </p:spPr>
        <p:txBody>
          <a:bodyPr wrap="square" rtlCol="0">
            <a:spAutoFit/>
          </a:bodyPr>
          <a:lstStyle/>
          <a:p>
            <a:r>
              <a:rPr lang="en-US" sz="3200" dirty="0"/>
              <a:t>This course (slides, examples, demos, videos, homework, etc.)</a:t>
            </a:r>
            <a:br>
              <a:rPr lang="en-US" sz="3200" dirty="0"/>
            </a:br>
            <a:r>
              <a:rPr lang="en-US" sz="3200" dirty="0"/>
              <a:t>is licensed under the "</a:t>
            </a:r>
            <a:r>
              <a:rPr lang="en-US" sz="3200" dirty="0">
                <a:hlinkClick r:id="rId2"/>
              </a:rPr>
              <a:t>Creative Commons </a:t>
            </a:r>
            <a:r>
              <a:rPr lang="en-US" sz="3200" noProof="1">
                <a:hlinkClick r:id="rId2"/>
              </a:rPr>
              <a:t>Attribution-NonCommercial-ShareAlike</a:t>
            </a:r>
            <a:r>
              <a:rPr lang="en-US" sz="3200" dirty="0">
                <a:hlinkClick r:id="rId2"/>
              </a:rPr>
              <a:t> 4.0 International</a:t>
            </a:r>
            <a:r>
              <a:rPr lang="en-US" sz="3200" dirty="0"/>
              <a:t>" license</a:t>
            </a:r>
            <a:endParaRPr lang="bg-BG" sz="3200" dirty="0"/>
          </a:p>
          <a:p>
            <a:pPr marL="0" indent="0">
              <a:buNone/>
            </a:pPr>
            <a:endParaRPr lang="bg-BG" sz="2000" dirty="0"/>
          </a:p>
        </p:txBody>
      </p:sp>
    </p:spTree>
    <p:extLst>
      <p:ext uri="{BB962C8B-B14F-4D97-AF65-F5344CB8AC3E}">
        <p14:creationId xmlns:p14="http://schemas.microsoft.com/office/powerpoint/2010/main" val="1258934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Slide">
    <p:bg>
      <p:bgPr>
        <a:gradFill rotWithShape="1">
          <a:gsLst>
            <a:gs pos="0">
              <a:schemeClr val="bg1">
                <a:tint val="93000"/>
                <a:satMod val="150000"/>
                <a:shade val="98000"/>
                <a:lumMod val="102000"/>
              </a:schemeClr>
            </a:gs>
            <a:gs pos="50000">
              <a:schemeClr val="bg1">
                <a:tint val="98000"/>
                <a:satMod val="130000"/>
                <a:shade val="90000"/>
                <a:lumMod val="103000"/>
                <a:alpha val="63000"/>
              </a:schemeClr>
            </a:gs>
            <a:gs pos="100000">
              <a:schemeClr val="bg1">
                <a:shade val="63000"/>
                <a:satMod val="120000"/>
                <a:alpha val="31000"/>
              </a:schemeClr>
            </a:gs>
          </a:gsLst>
          <a:lin ang="5400000" scaled="0"/>
        </a:gradFill>
        <a:effectLst/>
      </p:bgPr>
    </p:bg>
    <p:spTree>
      <p:nvGrpSpPr>
        <p:cNvPr id="1" name=""/>
        <p:cNvGrpSpPr/>
        <p:nvPr/>
      </p:nvGrpSpPr>
      <p:grpSpPr>
        <a:xfrm>
          <a:off x="0" y="0"/>
          <a:ext cx="0" cy="0"/>
          <a:chOff x="0" y="0"/>
          <a:chExt cx="0" cy="0"/>
        </a:xfrm>
      </p:grpSpPr>
      <p:sp>
        <p:nvSpPr>
          <p:cNvPr id="7" name="TextBox 6"/>
          <p:cNvSpPr txBox="1"/>
          <p:nvPr userDrawn="1"/>
        </p:nvSpPr>
        <p:spPr>
          <a:xfrm>
            <a:off x="326571" y="2252168"/>
            <a:ext cx="11588620" cy="2308324"/>
          </a:xfrm>
          <a:prstGeom prst="rect">
            <a:avLst/>
          </a:prstGeom>
          <a:noFill/>
        </p:spPr>
        <p:txBody>
          <a:bodyPr wrap="square" rtlCol="0">
            <a:spAutoFit/>
          </a:bodyPr>
          <a:lstStyle/>
          <a:p>
            <a:pPr marL="457200" indent="-457200">
              <a:lnSpc>
                <a:spcPct val="100000"/>
              </a:lnSpc>
              <a:buFont typeface="Arial" panose="020B0604020202020204" pitchFamily="34" charset="0"/>
              <a:buChar char="•"/>
            </a:pPr>
            <a:r>
              <a:rPr lang="en-US" sz="2800" dirty="0"/>
              <a:t>Software University Foundation – </a:t>
            </a:r>
            <a:r>
              <a:rPr lang="en-US" sz="2400" noProof="1">
                <a:hlinkClick r:id="rId2"/>
              </a:rPr>
              <a:t>softuni.org</a:t>
            </a:r>
            <a:endParaRPr lang="en-US" sz="2400" noProof="1"/>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t>Software University – High-Quality Education – </a:t>
            </a:r>
            <a:r>
              <a:rPr lang="en-US" sz="2400" noProof="1">
                <a:hlinkClick r:id="rId3"/>
              </a:rPr>
              <a:t>softuni.bg</a:t>
            </a:r>
            <a:endParaRPr lang="en-US" sz="2400" noProof="1"/>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t>Software University –</a:t>
            </a:r>
            <a:r>
              <a:rPr lang="en-US" sz="2800" baseline="0" dirty="0"/>
              <a:t> Facebook </a:t>
            </a:r>
            <a:r>
              <a:rPr lang="en-US" sz="2800" dirty="0"/>
              <a:t>– </a:t>
            </a:r>
            <a:r>
              <a:rPr lang="en-US" sz="2400" noProof="1">
                <a:hlinkClick r:id="rId4"/>
              </a:rPr>
              <a:t>facebook.com/SoftwareUniversity</a:t>
            </a:r>
            <a:endParaRPr lang="en-US" sz="2400" noProof="1"/>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t>Software University – YouTube –</a:t>
            </a:r>
            <a:r>
              <a:rPr lang="en-US" sz="2800" baseline="0" dirty="0"/>
              <a:t> </a:t>
            </a:r>
            <a:r>
              <a:rPr lang="en-US" sz="2400" noProof="1">
                <a:hlinkClick r:id="rId5"/>
              </a:rPr>
              <a:t>youtube.com/SoftwareUniversity</a:t>
            </a:r>
            <a:endParaRPr lang="en-US" sz="2400" noProof="1"/>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noProof="1"/>
              <a:t>Software University –</a:t>
            </a:r>
            <a:r>
              <a:rPr lang="en-US" sz="2800" baseline="0" noProof="1"/>
              <a:t> </a:t>
            </a:r>
            <a:r>
              <a:rPr lang="en-US" sz="2800" noProof="1"/>
              <a:t>Forums – </a:t>
            </a:r>
            <a:r>
              <a:rPr lang="en-US" sz="2400" dirty="0">
                <a:hlinkClick r:id="rId6"/>
              </a:rPr>
              <a:t>forum.softuni.bg</a:t>
            </a:r>
            <a:endParaRPr lang="en-US" sz="3200" noProof="1"/>
          </a:p>
        </p:txBody>
      </p:sp>
      <p:sp>
        <p:nvSpPr>
          <p:cNvPr id="4" name="TextBox 3"/>
          <p:cNvSpPr txBox="1"/>
          <p:nvPr userDrawn="1"/>
        </p:nvSpPr>
        <p:spPr>
          <a:xfrm>
            <a:off x="586425" y="537364"/>
            <a:ext cx="9500678" cy="1015663"/>
          </a:xfrm>
          <a:prstGeom prst="rect">
            <a:avLst/>
          </a:prstGeom>
          <a:noFill/>
        </p:spPr>
        <p:txBody>
          <a:bodyPr wrap="none" rtlCol="0">
            <a:spAutoFit/>
          </a:bodyPr>
          <a:lstStyle/>
          <a:p>
            <a:r>
              <a:rPr lang="en-US" sz="6000" dirty="0">
                <a:solidFill>
                  <a:schemeClr val="tx2"/>
                </a:solidFill>
                <a:latin typeface="+mj-lt"/>
              </a:rPr>
              <a:t>Free Trainings @ SoftUni</a:t>
            </a:r>
          </a:p>
        </p:txBody>
      </p:sp>
    </p:spTree>
    <p:extLst>
      <p:ext uri="{BB962C8B-B14F-4D97-AF65-F5344CB8AC3E}">
        <p14:creationId xmlns:p14="http://schemas.microsoft.com/office/powerpoint/2010/main" val="1158340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o Questions Slide">
    <p:bg>
      <p:bgRef idx="1001">
        <a:schemeClr val="bg1"/>
      </p:bgRef>
    </p:bg>
    <p:spTree>
      <p:nvGrpSpPr>
        <p:cNvPr id="1" name=""/>
        <p:cNvGrpSpPr/>
        <p:nvPr/>
      </p:nvGrpSpPr>
      <p:grpSpPr>
        <a:xfrm>
          <a:off x="0" y="0"/>
          <a:ext cx="0" cy="0"/>
          <a:chOff x="0" y="0"/>
          <a:chExt cx="0" cy="0"/>
        </a:xfrm>
      </p:grpSpPr>
      <p:sp>
        <p:nvSpPr>
          <p:cNvPr id="6" name="TextBox 5"/>
          <p:cNvSpPr txBox="1"/>
          <p:nvPr userDrawn="1"/>
        </p:nvSpPr>
        <p:spPr>
          <a:xfrm>
            <a:off x="1" y="381230"/>
            <a:ext cx="12191999" cy="1200329"/>
          </a:xfrm>
          <a:prstGeom prst="rect">
            <a:avLst/>
          </a:prstGeom>
          <a:noFill/>
        </p:spPr>
        <p:txBody>
          <a:bodyPr wrap="square" rtlCol="0">
            <a:spAutoFit/>
          </a:bodyPr>
          <a:lstStyle/>
          <a:p>
            <a:pPr algn="ctr"/>
            <a:r>
              <a:rPr lang="en-US" sz="7200" dirty="0">
                <a:solidFill>
                  <a:srgbClr val="234465"/>
                </a:solidFill>
                <a:latin typeface="Montserrat" panose="00000500000000000000" pitchFamily="50" charset="0"/>
                <a:ea typeface="Lato Heavy" panose="020F0502020204030203" pitchFamily="34" charset="0"/>
                <a:cs typeface="Lato Heavy" panose="020F0502020204030203" pitchFamily="34" charset="0"/>
              </a:rPr>
              <a:t>Any Questions?</a:t>
            </a:r>
            <a:endParaRPr lang="bg-BG" sz="7200" dirty="0">
              <a:solidFill>
                <a:srgbClr val="234465"/>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7" name="TextBox 6"/>
          <p:cNvSpPr txBox="1"/>
          <p:nvPr userDrawn="1"/>
        </p:nvSpPr>
        <p:spPr>
          <a:xfrm>
            <a:off x="1" y="2323449"/>
            <a:ext cx="12192000" cy="1107996"/>
          </a:xfrm>
          <a:prstGeom prst="rect">
            <a:avLst/>
          </a:prstGeom>
          <a:noFill/>
        </p:spPr>
        <p:txBody>
          <a:bodyPr wrap="square" rtlCol="0" anchor="ctr">
            <a:spAutoFit/>
          </a:bodyPr>
          <a:lstStyle/>
          <a:p>
            <a:pPr algn="ctr"/>
            <a:r>
              <a:rPr lang="en-US" sz="6600" dirty="0">
                <a:solidFill>
                  <a:srgbClr val="234465"/>
                </a:solidFill>
                <a:latin typeface="Montserrat" panose="00000500000000000000" pitchFamily="50" charset="0"/>
                <a:ea typeface="Lato Heavy" panose="020F0502020204030203" pitchFamily="34" charset="0"/>
                <a:cs typeface="Lato Heavy" panose="020F0502020204030203" pitchFamily="34" charset="0"/>
              </a:rPr>
              <a:t>sli.do</a:t>
            </a:r>
            <a:endParaRPr lang="bg-BG" sz="6600" dirty="0">
              <a:solidFill>
                <a:srgbClr val="234465"/>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8" name="TextBox 7"/>
          <p:cNvSpPr txBox="1"/>
          <p:nvPr userDrawn="1"/>
        </p:nvSpPr>
        <p:spPr>
          <a:xfrm>
            <a:off x="-360484" y="3085387"/>
            <a:ext cx="5082746" cy="1862048"/>
          </a:xfrm>
          <a:prstGeom prst="rect">
            <a:avLst/>
          </a:prstGeom>
          <a:noFill/>
        </p:spPr>
        <p:txBody>
          <a:bodyPr wrap="square" rtlCol="0" anchor="ctr">
            <a:spAutoFit/>
          </a:bodyPr>
          <a:lstStyle/>
          <a:p>
            <a:pPr algn="r"/>
            <a:r>
              <a:rPr lang="en-US" sz="11500" dirty="0">
                <a:solidFill>
                  <a:srgbClr val="234465"/>
                </a:solidFill>
                <a:latin typeface="Montserrat" panose="00000500000000000000" pitchFamily="50" charset="0"/>
                <a:ea typeface="Lato Heavy" panose="020F0502020204030203" pitchFamily="34" charset="0"/>
                <a:cs typeface="Lato Heavy" panose="020F0502020204030203" pitchFamily="34" charset="0"/>
              </a:rPr>
              <a:t>#</a:t>
            </a:r>
            <a:endParaRPr lang="bg-BG" sz="11500" dirty="0">
              <a:solidFill>
                <a:srgbClr val="234465"/>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9" name="Text Placeholder 17"/>
          <p:cNvSpPr>
            <a:spLocks noGrp="1"/>
          </p:cNvSpPr>
          <p:nvPr>
            <p:ph type="body" sz="quarter" idx="10" hasCustomPrompt="1"/>
          </p:nvPr>
        </p:nvSpPr>
        <p:spPr>
          <a:xfrm>
            <a:off x="4625549" y="3305757"/>
            <a:ext cx="6195068" cy="1641678"/>
          </a:xfrm>
          <a:prstGeom prst="rect">
            <a:avLst/>
          </a:prstGeom>
        </p:spPr>
        <p:txBody>
          <a:bodyPr anchor="ctr">
            <a:noAutofit/>
          </a:bodyPr>
          <a:lstStyle>
            <a:lvl1pPr marL="0" indent="0">
              <a:buNone/>
              <a:defRPr sz="11500">
                <a:solidFill>
                  <a:srgbClr val="FFA000"/>
                </a:solidFill>
                <a:latin typeface="Montserrat" panose="00000500000000000000" pitchFamily="50" charset="0"/>
                <a:ea typeface="Lato Heavy" panose="020F0502020204030203" pitchFamily="34" charset="0"/>
                <a:cs typeface="Lato Heavy" panose="020F0502020204030203" pitchFamily="34" charset="0"/>
              </a:defRPr>
            </a:lvl1pPr>
          </a:lstStyle>
          <a:p>
            <a:pPr lvl="0"/>
            <a:r>
              <a:rPr lang="en-US" dirty="0"/>
              <a:t>Code</a:t>
            </a:r>
            <a:endParaRPr lang="bg-BG" dirty="0"/>
          </a:p>
        </p:txBody>
      </p:sp>
    </p:spTree>
    <p:extLst>
      <p:ext uri="{BB962C8B-B14F-4D97-AF65-F5344CB8AC3E}">
        <p14:creationId xmlns:p14="http://schemas.microsoft.com/office/powerpoint/2010/main" val="2114674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Section">
    <p:bg>
      <p:bgRef idx="1001">
        <a:schemeClr val="bg1"/>
      </p:bgRef>
    </p:bg>
    <p:spTree>
      <p:nvGrpSpPr>
        <p:cNvPr id="1" name=""/>
        <p:cNvGrpSpPr/>
        <p:nvPr/>
      </p:nvGrpSpPr>
      <p:grpSpPr>
        <a:xfrm>
          <a:off x="0" y="0"/>
          <a:ext cx="0" cy="0"/>
          <a:chOff x="0" y="0"/>
          <a:chExt cx="0" cy="0"/>
        </a:xfrm>
      </p:grpSpPr>
      <p:sp>
        <p:nvSpPr>
          <p:cNvPr id="10" name="Content Placeholder 9"/>
          <p:cNvSpPr>
            <a:spLocks noGrp="1"/>
          </p:cNvSpPr>
          <p:nvPr>
            <p:ph sz="quarter" idx="10" hasCustomPrompt="1"/>
          </p:nvPr>
        </p:nvSpPr>
        <p:spPr>
          <a:xfrm>
            <a:off x="0" y="0"/>
            <a:ext cx="12192000" cy="5819775"/>
          </a:xfrm>
        </p:spPr>
        <p:txBody>
          <a:bodyPr anchor="ctr">
            <a:normAutofit/>
          </a:bodyPr>
          <a:lstStyle>
            <a:lvl1pPr algn="ctr">
              <a:defRPr sz="8000" baseline="0">
                <a:latin typeface="+mj-lt"/>
              </a:defRPr>
            </a:lvl1pPr>
          </a:lstStyle>
          <a:p>
            <a:pPr lvl="0"/>
            <a:r>
              <a:rPr lang="en-US" dirty="0"/>
              <a:t>Section Title</a:t>
            </a:r>
            <a:endParaRPr lang="bg-BG" dirty="0"/>
          </a:p>
        </p:txBody>
      </p:sp>
      <p:sp>
        <p:nvSpPr>
          <p:cNvPr id="3" name="Content Placeholder 2"/>
          <p:cNvSpPr>
            <a:spLocks noGrp="1"/>
          </p:cNvSpPr>
          <p:nvPr>
            <p:ph sz="quarter" idx="12" hasCustomPrompt="1"/>
          </p:nvPr>
        </p:nvSpPr>
        <p:spPr>
          <a:xfrm>
            <a:off x="0" y="3597964"/>
            <a:ext cx="12192000" cy="940699"/>
          </a:xfrm>
        </p:spPr>
        <p:txBody>
          <a:bodyPr>
            <a:normAutofit/>
          </a:bodyPr>
          <a:lstStyle>
            <a:lvl1pPr algn="ctr">
              <a:defRPr sz="5400">
                <a:solidFill>
                  <a:schemeClr val="bg2"/>
                </a:solidFill>
              </a:defRPr>
            </a:lvl1pPr>
          </a:lstStyle>
          <a:p>
            <a:pPr lvl="0"/>
            <a:r>
              <a:rPr lang="en-US" dirty="0"/>
              <a:t>Section Subtitle</a:t>
            </a:r>
            <a:endParaRPr lang="bg-BG" dirty="0"/>
          </a:p>
        </p:txBody>
      </p:sp>
      <p:sp>
        <p:nvSpPr>
          <p:cNvPr id="6" name="Diagonal Stripe 5"/>
          <p:cNvSpPr/>
          <p:nvPr userDrawn="1"/>
        </p:nvSpPr>
        <p:spPr>
          <a:xfrm>
            <a:off x="0" y="787399"/>
            <a:ext cx="1684867" cy="1464733"/>
          </a:xfrm>
          <a:prstGeom prst="diagStripe">
            <a:avLst>
              <a:gd name="adj" fmla="val 621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chemeClr val="tx1"/>
              </a:solidFill>
            </a:endParaRPr>
          </a:p>
        </p:txBody>
      </p:sp>
      <p:sp>
        <p:nvSpPr>
          <p:cNvPr id="11" name="Diagonal Stripe 10"/>
          <p:cNvSpPr/>
          <p:nvPr userDrawn="1"/>
        </p:nvSpPr>
        <p:spPr>
          <a:xfrm rot="2937883">
            <a:off x="2763606" y="-2990642"/>
            <a:ext cx="6591200" cy="7572374"/>
          </a:xfrm>
          <a:prstGeom prst="diagStripe">
            <a:avLst>
              <a:gd name="adj" fmla="val 9201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chemeClr val="tx1"/>
              </a:solidFill>
            </a:endParaRPr>
          </a:p>
        </p:txBody>
      </p:sp>
      <p:grpSp>
        <p:nvGrpSpPr>
          <p:cNvPr id="8" name="Group 7"/>
          <p:cNvGrpSpPr/>
          <p:nvPr userDrawn="1"/>
        </p:nvGrpSpPr>
        <p:grpSpPr>
          <a:xfrm rot="10800000">
            <a:off x="2338294" y="2673232"/>
            <a:ext cx="9853706" cy="6591200"/>
            <a:chOff x="1133382" y="2851032"/>
            <a:chExt cx="9853706" cy="6591200"/>
          </a:xfrm>
          <a:solidFill>
            <a:schemeClr val="tx1"/>
          </a:solidFill>
        </p:grpSpPr>
        <p:sp>
          <p:nvSpPr>
            <p:cNvPr id="16" name="Diagonal Stripe 15"/>
            <p:cNvSpPr/>
            <p:nvPr userDrawn="1"/>
          </p:nvSpPr>
          <p:spPr>
            <a:xfrm>
              <a:off x="1133382" y="6146799"/>
              <a:ext cx="1684867" cy="1464733"/>
            </a:xfrm>
            <a:prstGeom prst="diagStripe">
              <a:avLst>
                <a:gd name="adj" fmla="val 621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chemeClr val="tx1"/>
                </a:solidFill>
              </a:endParaRPr>
            </a:p>
          </p:txBody>
        </p:sp>
        <p:sp>
          <p:nvSpPr>
            <p:cNvPr id="17" name="Diagonal Stripe 16"/>
            <p:cNvSpPr/>
            <p:nvPr userDrawn="1"/>
          </p:nvSpPr>
          <p:spPr>
            <a:xfrm rot="2937883">
              <a:off x="3905301" y="2360445"/>
              <a:ext cx="6591200" cy="7572374"/>
            </a:xfrm>
            <a:prstGeom prst="diagStripe">
              <a:avLst>
                <a:gd name="adj" fmla="val 920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chemeClr val="tx1"/>
                </a:solidFill>
              </a:endParaRPr>
            </a:p>
          </p:txBody>
        </p:sp>
      </p:grpSp>
    </p:spTree>
    <p:extLst>
      <p:ext uri="{BB962C8B-B14F-4D97-AF65-F5344CB8AC3E}">
        <p14:creationId xmlns:p14="http://schemas.microsoft.com/office/powerpoint/2010/main" val="1226395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Content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6425" y="605676"/>
            <a:ext cx="11591748" cy="947351"/>
          </a:xfrm>
        </p:spPr>
        <p:txBody>
          <a:bodyPr/>
          <a:lstStyle>
            <a:lvl1pPr>
              <a:defRPr sz="6000" baseline="0"/>
            </a:lvl1pPr>
          </a:lstStyle>
          <a:p>
            <a:r>
              <a:rPr lang="en-US" dirty="0"/>
              <a:t>Content Slide Title</a:t>
            </a:r>
            <a:endParaRPr lang="bg-BG" dirty="0"/>
          </a:p>
        </p:txBody>
      </p:sp>
      <p:sp>
        <p:nvSpPr>
          <p:cNvPr id="5" name="Content Placeholder 4"/>
          <p:cNvSpPr>
            <a:spLocks noGrp="1"/>
          </p:cNvSpPr>
          <p:nvPr>
            <p:ph sz="quarter" idx="10"/>
          </p:nvPr>
        </p:nvSpPr>
        <p:spPr>
          <a:xfrm>
            <a:off x="798512" y="1995854"/>
            <a:ext cx="10569703" cy="44955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bg-BG" dirty="0"/>
          </a:p>
        </p:txBody>
      </p:sp>
    </p:spTree>
    <p:extLst>
      <p:ext uri="{BB962C8B-B14F-4D97-AF65-F5344CB8AC3E}">
        <p14:creationId xmlns:p14="http://schemas.microsoft.com/office/powerpoint/2010/main" val="4096439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 Slide - Triangle">
    <p:bg>
      <p:bgRef idx="1001">
        <a:schemeClr val="bg1"/>
      </p:bgRef>
    </p:bg>
    <p:spTree>
      <p:nvGrpSpPr>
        <p:cNvPr id="1" name=""/>
        <p:cNvGrpSpPr/>
        <p:nvPr/>
      </p:nvGrpSpPr>
      <p:grpSpPr>
        <a:xfrm>
          <a:off x="0" y="0"/>
          <a:ext cx="0" cy="0"/>
          <a:chOff x="0" y="0"/>
          <a:chExt cx="0" cy="0"/>
        </a:xfrm>
      </p:grpSpPr>
      <p:sp>
        <p:nvSpPr>
          <p:cNvPr id="7" name="Isosceles Triangle 6"/>
          <p:cNvSpPr/>
          <p:nvPr userDrawn="1"/>
        </p:nvSpPr>
        <p:spPr>
          <a:xfrm rot="5400000">
            <a:off x="2657566" y="-2657566"/>
            <a:ext cx="6876868" cy="12192000"/>
          </a:xfrm>
          <a:prstGeom prst="triangle">
            <a:avLst>
              <a:gd name="adj" fmla="val 100000"/>
            </a:avLst>
          </a:prstGeom>
          <a:solidFill>
            <a:srgbClr val="234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9" name="TextBox 8"/>
          <p:cNvSpPr txBox="1"/>
          <p:nvPr userDrawn="1"/>
        </p:nvSpPr>
        <p:spPr>
          <a:xfrm rot="1776987">
            <a:off x="2473719" y="1425778"/>
            <a:ext cx="5584371" cy="1862048"/>
          </a:xfrm>
          <a:prstGeom prst="rect">
            <a:avLst/>
          </a:prstGeom>
          <a:noFill/>
        </p:spPr>
        <p:txBody>
          <a:bodyPr wrap="square" rtlCol="0" anchor="ctr">
            <a:spAutoFit/>
          </a:bodyPr>
          <a:lstStyle/>
          <a:p>
            <a:pPr algn="r"/>
            <a:r>
              <a:rPr lang="en-US" sz="11500" dirty="0">
                <a:solidFill>
                  <a:srgbClr val="234465"/>
                </a:solidFill>
                <a:latin typeface="+mj-lt"/>
                <a:ea typeface="Lato Heavy" panose="020F0502020204030203" pitchFamily="34" charset="0"/>
                <a:cs typeface="Lato Heavy" panose="020F0502020204030203" pitchFamily="34" charset="0"/>
              </a:rPr>
              <a:t>BREAK</a:t>
            </a:r>
            <a:endParaRPr lang="bg-BG" sz="11500" dirty="0">
              <a:solidFill>
                <a:srgbClr val="234465"/>
              </a:solidFill>
              <a:latin typeface="+mj-lt"/>
              <a:ea typeface="Lato Heavy" panose="020F0502020204030203" pitchFamily="34" charset="0"/>
              <a:cs typeface="Lato Heavy" panose="020F0502020204030203" pitchFamily="34" charset="0"/>
            </a:endParaRPr>
          </a:p>
        </p:txBody>
      </p:sp>
      <p:sp>
        <p:nvSpPr>
          <p:cNvPr id="14" name="Text Placeholder 13"/>
          <p:cNvSpPr>
            <a:spLocks noGrp="1"/>
          </p:cNvSpPr>
          <p:nvPr>
            <p:ph type="body" sz="quarter" idx="10" hasCustomPrompt="1"/>
          </p:nvPr>
        </p:nvSpPr>
        <p:spPr>
          <a:xfrm rot="1800000">
            <a:off x="6462442" y="4113147"/>
            <a:ext cx="2445271" cy="1523104"/>
          </a:xfrm>
        </p:spPr>
        <p:txBody>
          <a:bodyPr>
            <a:noAutofit/>
          </a:bodyPr>
          <a:lstStyle>
            <a:lvl1pPr algn="ctr">
              <a:defRPr sz="11500">
                <a:solidFill>
                  <a:srgbClr val="FFA000"/>
                </a:solidFill>
                <a:latin typeface="+mj-lt"/>
                <a:ea typeface="Lato Heavy" panose="020F0502020204030203" pitchFamily="34" charset="0"/>
                <a:cs typeface="Lato Heavy" panose="020F0502020204030203" pitchFamily="34" charset="0"/>
              </a:defRPr>
            </a:lvl1pPr>
          </a:lstStyle>
          <a:p>
            <a:pPr lvl="0"/>
            <a:r>
              <a:rPr lang="en-US" dirty="0"/>
              <a:t>X</a:t>
            </a:r>
            <a:endParaRPr lang="bg-BG" dirty="0"/>
          </a:p>
        </p:txBody>
      </p:sp>
    </p:spTree>
    <p:extLst>
      <p:ext uri="{BB962C8B-B14F-4D97-AF65-F5344CB8AC3E}">
        <p14:creationId xmlns:p14="http://schemas.microsoft.com/office/powerpoint/2010/main" val="1890371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ercise with Topic">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0" y="605676"/>
            <a:ext cx="12178173" cy="947351"/>
          </a:xfrm>
        </p:spPr>
        <p:txBody>
          <a:bodyPr>
            <a:noAutofit/>
          </a:bodyPr>
          <a:lstStyle>
            <a:lvl1pPr algn="ctr">
              <a:defRPr sz="6600" baseline="0"/>
            </a:lvl1pPr>
          </a:lstStyle>
          <a:p>
            <a:r>
              <a:rPr lang="en-US" dirty="0"/>
              <a:t>Exercises in class</a:t>
            </a:r>
            <a:endParaRPr lang="bg-BG" dirty="0"/>
          </a:p>
        </p:txBody>
      </p:sp>
      <p:sp>
        <p:nvSpPr>
          <p:cNvPr id="7" name="Text Placeholder 6"/>
          <p:cNvSpPr>
            <a:spLocks noGrp="1"/>
          </p:cNvSpPr>
          <p:nvPr>
            <p:ph type="body" sz="quarter" idx="10" hasCustomPrompt="1"/>
          </p:nvPr>
        </p:nvSpPr>
        <p:spPr>
          <a:xfrm>
            <a:off x="314048" y="1553027"/>
            <a:ext cx="11557685" cy="942975"/>
          </a:xfrm>
        </p:spPr>
        <p:txBody>
          <a:bodyPr anchor="ctr">
            <a:normAutofit/>
          </a:bodyPr>
          <a:lstStyle>
            <a:lvl1pPr algn="ctr">
              <a:defRPr sz="4000" baseline="0">
                <a:solidFill>
                  <a:schemeClr val="bg1"/>
                </a:solidFill>
              </a:defRPr>
            </a:lvl1pPr>
          </a:lstStyle>
          <a:p>
            <a:pPr lvl="0"/>
            <a:r>
              <a:rPr lang="en-US" dirty="0"/>
              <a:t>Exercise Topic</a:t>
            </a:r>
            <a:endParaRPr lang="bg-BG" dirty="0"/>
          </a:p>
        </p:txBody>
      </p:sp>
      <p:pic>
        <p:nvPicPr>
          <p:cNvPr id="13" name="Picture 12"/>
          <p:cNvPicPr>
            <a:picLocks noChangeAspect="1"/>
          </p:cNvPicPr>
          <p:nvPr userDrawn="1"/>
        </p:nvPicPr>
        <p:blipFill>
          <a:blip r:embed="rId2"/>
          <a:stretch>
            <a:fillRect/>
          </a:stretch>
        </p:blipFill>
        <p:spPr>
          <a:xfrm>
            <a:off x="4172938" y="2496002"/>
            <a:ext cx="3839904" cy="3966493"/>
          </a:xfrm>
          <a:prstGeom prst="rect">
            <a:avLst/>
          </a:prstGeom>
        </p:spPr>
      </p:pic>
    </p:spTree>
    <p:extLst>
      <p:ext uri="{BB962C8B-B14F-4D97-AF65-F5344CB8AC3E}">
        <p14:creationId xmlns:p14="http://schemas.microsoft.com/office/powerpoint/2010/main" val="51286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ercise with Time Limit">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0" y="605676"/>
            <a:ext cx="12178173" cy="947351"/>
          </a:xfrm>
        </p:spPr>
        <p:txBody>
          <a:bodyPr>
            <a:noAutofit/>
          </a:bodyPr>
          <a:lstStyle>
            <a:lvl1pPr algn="ctr">
              <a:defRPr sz="6600" baseline="0"/>
            </a:lvl1pPr>
          </a:lstStyle>
          <a:p>
            <a:r>
              <a:rPr lang="en-US" dirty="0"/>
              <a:t>Exercises in class</a:t>
            </a:r>
            <a:endParaRPr lang="bg-BG" dirty="0"/>
          </a:p>
        </p:txBody>
      </p:sp>
      <p:pic>
        <p:nvPicPr>
          <p:cNvPr id="13" name="Picture 12"/>
          <p:cNvPicPr>
            <a:picLocks noChangeAspect="1"/>
          </p:cNvPicPr>
          <p:nvPr userDrawn="1"/>
        </p:nvPicPr>
        <p:blipFill>
          <a:blip r:embed="rId2"/>
          <a:stretch>
            <a:fillRect/>
          </a:stretch>
        </p:blipFill>
        <p:spPr>
          <a:xfrm>
            <a:off x="7022394" y="1973754"/>
            <a:ext cx="4180114" cy="4317919"/>
          </a:xfrm>
          <a:prstGeom prst="rect">
            <a:avLst/>
          </a:prstGeom>
        </p:spPr>
      </p:pic>
      <p:sp>
        <p:nvSpPr>
          <p:cNvPr id="3" name="Text Placeholder 2"/>
          <p:cNvSpPr>
            <a:spLocks noGrp="1"/>
          </p:cNvSpPr>
          <p:nvPr>
            <p:ph type="body" sz="quarter" idx="10" hasCustomPrompt="1"/>
          </p:nvPr>
        </p:nvSpPr>
        <p:spPr>
          <a:xfrm>
            <a:off x="550084" y="2599276"/>
            <a:ext cx="2874249" cy="2117303"/>
          </a:xfrm>
        </p:spPr>
        <p:txBody>
          <a:bodyPr>
            <a:noAutofit/>
          </a:bodyPr>
          <a:lstStyle>
            <a:lvl1pPr algn="ctr">
              <a:defRPr sz="16600" baseline="0"/>
            </a:lvl1pPr>
          </a:lstStyle>
          <a:p>
            <a:pPr lvl="0"/>
            <a:r>
              <a:rPr lang="en-US" dirty="0"/>
              <a:t>X</a:t>
            </a:r>
            <a:endParaRPr lang="bg-BG" dirty="0"/>
          </a:p>
        </p:txBody>
      </p:sp>
      <p:sp>
        <p:nvSpPr>
          <p:cNvPr id="8" name="TextBox 7"/>
          <p:cNvSpPr txBox="1"/>
          <p:nvPr userDrawn="1"/>
        </p:nvSpPr>
        <p:spPr>
          <a:xfrm>
            <a:off x="3609558" y="2969499"/>
            <a:ext cx="4081051" cy="1862048"/>
          </a:xfrm>
          <a:prstGeom prst="rect">
            <a:avLst/>
          </a:prstGeom>
          <a:noFill/>
        </p:spPr>
        <p:txBody>
          <a:bodyPr wrap="square" rtlCol="0" anchor="ctr">
            <a:spAutoFit/>
          </a:bodyPr>
          <a:lstStyle/>
          <a:p>
            <a:pPr algn="l"/>
            <a:r>
              <a:rPr lang="en-US" sz="11500" dirty="0">
                <a:solidFill>
                  <a:schemeClr val="tx1"/>
                </a:solidFill>
                <a:latin typeface="Montserrat Ultra Light" panose="00000300000000000000" pitchFamily="50" charset="0"/>
                <a:ea typeface="Lato Medium" panose="020F0502020204030203" pitchFamily="34" charset="0"/>
                <a:cs typeface="Lato Medium" panose="020F0502020204030203" pitchFamily="34" charset="0"/>
              </a:rPr>
              <a:t>Min</a:t>
            </a:r>
            <a:endParaRPr lang="bg-BG" sz="11500" dirty="0">
              <a:solidFill>
                <a:schemeClr val="tx1"/>
              </a:solidFill>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100458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s with Topic and Time">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7215822" y="2496002"/>
            <a:ext cx="3756977" cy="3880833"/>
          </a:xfrm>
          <a:prstGeom prst="rect">
            <a:avLst/>
          </a:prstGeom>
        </p:spPr>
      </p:pic>
      <p:sp>
        <p:nvSpPr>
          <p:cNvPr id="9" name="Text Placeholder 2"/>
          <p:cNvSpPr>
            <a:spLocks noGrp="1"/>
          </p:cNvSpPr>
          <p:nvPr>
            <p:ph type="body" sz="quarter" idx="11" hasCustomPrompt="1"/>
          </p:nvPr>
        </p:nvSpPr>
        <p:spPr>
          <a:xfrm>
            <a:off x="550084" y="2599276"/>
            <a:ext cx="2874249" cy="2117303"/>
          </a:xfrm>
        </p:spPr>
        <p:txBody>
          <a:bodyPr>
            <a:noAutofit/>
          </a:bodyPr>
          <a:lstStyle>
            <a:lvl1pPr algn="ctr">
              <a:defRPr sz="16600" baseline="0"/>
            </a:lvl1pPr>
          </a:lstStyle>
          <a:p>
            <a:pPr lvl="0"/>
            <a:r>
              <a:rPr lang="en-US" dirty="0"/>
              <a:t>X</a:t>
            </a:r>
            <a:endParaRPr lang="bg-BG" dirty="0"/>
          </a:p>
        </p:txBody>
      </p:sp>
      <p:sp>
        <p:nvSpPr>
          <p:cNvPr id="10" name="TextBox 9"/>
          <p:cNvSpPr txBox="1"/>
          <p:nvPr userDrawn="1"/>
        </p:nvSpPr>
        <p:spPr>
          <a:xfrm>
            <a:off x="3609558" y="2969499"/>
            <a:ext cx="4081051" cy="1862048"/>
          </a:xfrm>
          <a:prstGeom prst="rect">
            <a:avLst/>
          </a:prstGeom>
          <a:noFill/>
        </p:spPr>
        <p:txBody>
          <a:bodyPr wrap="square" rtlCol="0" anchor="ctr">
            <a:spAutoFit/>
          </a:bodyPr>
          <a:lstStyle/>
          <a:p>
            <a:pPr algn="l"/>
            <a:r>
              <a:rPr lang="en-US" sz="11500" dirty="0">
                <a:solidFill>
                  <a:schemeClr val="tx1"/>
                </a:solidFill>
                <a:latin typeface="Montserrat Ultra Light" panose="00000300000000000000" pitchFamily="50" charset="0"/>
                <a:ea typeface="Lato Medium" panose="020F0502020204030203" pitchFamily="34" charset="0"/>
                <a:cs typeface="Lato Medium" panose="020F0502020204030203" pitchFamily="34" charset="0"/>
              </a:rPr>
              <a:t>Min</a:t>
            </a:r>
            <a:endParaRPr lang="bg-BG" sz="11500" dirty="0">
              <a:solidFill>
                <a:schemeClr val="tx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itle 4"/>
          <p:cNvSpPr>
            <a:spLocks noGrp="1"/>
          </p:cNvSpPr>
          <p:nvPr>
            <p:ph type="title" hasCustomPrompt="1"/>
          </p:nvPr>
        </p:nvSpPr>
        <p:spPr>
          <a:xfrm>
            <a:off x="0" y="605676"/>
            <a:ext cx="12178173" cy="947351"/>
          </a:xfrm>
        </p:spPr>
        <p:txBody>
          <a:bodyPr>
            <a:noAutofit/>
          </a:bodyPr>
          <a:lstStyle>
            <a:lvl1pPr algn="ctr">
              <a:defRPr sz="6600" baseline="0"/>
            </a:lvl1pPr>
          </a:lstStyle>
          <a:p>
            <a:r>
              <a:rPr lang="en-US" dirty="0"/>
              <a:t>Exercises in class</a:t>
            </a:r>
            <a:endParaRPr lang="bg-BG" dirty="0"/>
          </a:p>
        </p:txBody>
      </p:sp>
      <p:sp>
        <p:nvSpPr>
          <p:cNvPr id="12" name="Text Placeholder 6"/>
          <p:cNvSpPr>
            <a:spLocks noGrp="1"/>
          </p:cNvSpPr>
          <p:nvPr>
            <p:ph type="body" sz="quarter" idx="10" hasCustomPrompt="1"/>
          </p:nvPr>
        </p:nvSpPr>
        <p:spPr>
          <a:xfrm>
            <a:off x="314048" y="1553027"/>
            <a:ext cx="11557685" cy="942975"/>
          </a:xfrm>
        </p:spPr>
        <p:txBody>
          <a:bodyPr anchor="ctr">
            <a:normAutofit/>
          </a:bodyPr>
          <a:lstStyle>
            <a:lvl1pPr algn="ctr">
              <a:defRPr sz="4000" baseline="0">
                <a:solidFill>
                  <a:schemeClr val="bg1"/>
                </a:solidFill>
              </a:defRPr>
            </a:lvl1pPr>
          </a:lstStyle>
          <a:p>
            <a:pPr lvl="0"/>
            <a:r>
              <a:rPr lang="en-US" dirty="0"/>
              <a:t>Exercise Topic</a:t>
            </a:r>
            <a:endParaRPr lang="bg-BG" dirty="0"/>
          </a:p>
        </p:txBody>
      </p:sp>
    </p:spTree>
    <p:extLst>
      <p:ext uri="{BB962C8B-B14F-4D97-AF65-F5344CB8AC3E}">
        <p14:creationId xmlns:p14="http://schemas.microsoft.com/office/powerpoint/2010/main" val="361947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ve Demo with Topic">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605676"/>
            <a:ext cx="12178173" cy="947351"/>
          </a:xfrm>
        </p:spPr>
        <p:txBody>
          <a:bodyPr/>
          <a:lstStyle>
            <a:lvl1pPr algn="ctr">
              <a:defRPr>
                <a:solidFill>
                  <a:schemeClr val="bg2"/>
                </a:solidFill>
              </a:defRPr>
            </a:lvl1pPr>
          </a:lstStyle>
          <a:p>
            <a:r>
              <a:rPr lang="en-US" dirty="0"/>
              <a:t>Live Demo</a:t>
            </a:r>
            <a:endParaRPr lang="bg-BG" dirty="0"/>
          </a:p>
        </p:txBody>
      </p:sp>
      <p:sp>
        <p:nvSpPr>
          <p:cNvPr id="3" name="Text Placeholder 6"/>
          <p:cNvSpPr>
            <a:spLocks noGrp="1"/>
          </p:cNvSpPr>
          <p:nvPr>
            <p:ph type="body" sz="quarter" idx="10" hasCustomPrompt="1"/>
          </p:nvPr>
        </p:nvSpPr>
        <p:spPr>
          <a:xfrm>
            <a:off x="314048" y="1553026"/>
            <a:ext cx="11557685" cy="942975"/>
          </a:xfrm>
        </p:spPr>
        <p:txBody>
          <a:bodyPr anchor="ctr">
            <a:normAutofit/>
          </a:bodyPr>
          <a:lstStyle>
            <a:lvl1pPr algn="ctr">
              <a:defRPr sz="4000" baseline="0">
                <a:solidFill>
                  <a:schemeClr val="bg1"/>
                </a:solidFill>
              </a:defRPr>
            </a:lvl1pPr>
          </a:lstStyle>
          <a:p>
            <a:pPr lvl="0"/>
            <a:r>
              <a:rPr lang="en-US" dirty="0"/>
              <a:t>Live Demo Topic</a:t>
            </a:r>
            <a:endParaRPr lang="bg-BG" dirty="0"/>
          </a:p>
        </p:txBody>
      </p:sp>
      <p:pic>
        <p:nvPicPr>
          <p:cNvPr id="4" name="Picture 3" descr="http://softuni.bg" title="SoftUni Code Wizar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4403021" y="2669855"/>
            <a:ext cx="3377715" cy="3706824"/>
          </a:xfrm>
          <a:prstGeom prst="rect">
            <a:avLst/>
          </a:prstGeom>
        </p:spPr>
      </p:pic>
    </p:spTree>
    <p:extLst>
      <p:ext uri="{BB962C8B-B14F-4D97-AF65-F5344CB8AC3E}">
        <p14:creationId xmlns:p14="http://schemas.microsoft.com/office/powerpoint/2010/main" val="333236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586425" y="605676"/>
            <a:ext cx="11591748" cy="947351"/>
          </a:xfrm>
          <a:prstGeom prst="rect">
            <a:avLst/>
          </a:prstGeom>
        </p:spPr>
        <p:txBody>
          <a:bodyPr vert="horz" lIns="91440" tIns="45720" rIns="91440" bIns="45720" rtlCol="0" anchor="ctr">
            <a:noAutofit/>
          </a:bodyPr>
          <a:lstStyle/>
          <a:p>
            <a:r>
              <a:rPr lang="en-US"/>
              <a:t>Click to edit Master title style</a:t>
            </a:r>
            <a:endParaRPr lang="bg-BG"/>
          </a:p>
        </p:txBody>
      </p:sp>
      <p:sp>
        <p:nvSpPr>
          <p:cNvPr id="8" name="Text Placeholder 7"/>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bg-BG" dirty="0"/>
          </a:p>
        </p:txBody>
      </p:sp>
    </p:spTree>
    <p:extLst>
      <p:ext uri="{BB962C8B-B14F-4D97-AF65-F5344CB8AC3E}">
        <p14:creationId xmlns:p14="http://schemas.microsoft.com/office/powerpoint/2010/main" val="34648032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0" r:id="rId3"/>
    <p:sldLayoutId id="2147483688" r:id="rId4"/>
    <p:sldLayoutId id="2147483689" r:id="rId5"/>
    <p:sldLayoutId id="2147483690" r:id="rId6"/>
    <p:sldLayoutId id="2147483693" r:id="rId7"/>
    <p:sldLayoutId id="2147483695" r:id="rId8"/>
    <p:sldLayoutId id="2147483691" r:id="rId9"/>
    <p:sldLayoutId id="2147483696" r:id="rId10"/>
    <p:sldLayoutId id="2147483699" r:id="rId11"/>
    <p:sldLayoutId id="2147483697" r:id="rId12"/>
    <p:sldLayoutId id="2147483698"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6000" kern="1200">
          <a:solidFill>
            <a:srgbClr val="234465"/>
          </a:solidFill>
          <a:latin typeface="+mj-lt"/>
          <a:ea typeface="Lato Heavy" panose="020F0502020204030203" pitchFamily="34" charset="0"/>
          <a:cs typeface="Lato Heavy" panose="020F0502020204030203" pitchFamily="34" charset="0"/>
        </a:defRPr>
      </a:lvl1pPr>
    </p:titleStyle>
    <p:bodyStyle>
      <a:lvl1pPr marL="0" indent="0" algn="l" defTabSz="914400" rtl="0" eaLnBrk="1" latinLnBrk="0" hangingPunct="1">
        <a:lnSpc>
          <a:spcPct val="90000"/>
        </a:lnSpc>
        <a:spcBef>
          <a:spcPts val="1000"/>
        </a:spcBef>
        <a:buFontTx/>
        <a:buNone/>
        <a:defRPr sz="4400" kern="1200">
          <a:solidFill>
            <a:srgbClr val="234465"/>
          </a:solidFill>
          <a:latin typeface="+mn-lt"/>
          <a:ea typeface="Lato Medium" panose="020F0502020204030203" pitchFamily="34" charset="0"/>
          <a:cs typeface="Lato Medium" panose="020F0502020204030203"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4000" kern="1200">
          <a:solidFill>
            <a:srgbClr val="234465"/>
          </a:solidFill>
          <a:latin typeface="+mn-lt"/>
          <a:ea typeface="Lato Medium" panose="020F0502020204030203" pitchFamily="34" charset="0"/>
          <a:cs typeface="Lato Medium" panose="020F050202020403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3600" kern="1200">
          <a:solidFill>
            <a:srgbClr val="234465"/>
          </a:solidFill>
          <a:latin typeface="+mn-lt"/>
          <a:ea typeface="Lato Medium" panose="020F0502020204030203" pitchFamily="34" charset="0"/>
          <a:cs typeface="Lato Medium" panose="020F0502020204030203" pitchFamily="34" charset="0"/>
        </a:defRPr>
      </a:lvl3pPr>
      <a:lvl4pPr marL="1600200" indent="-228600" algn="l" defTabSz="914400" rtl="0" eaLnBrk="1" latinLnBrk="0" hangingPunct="1">
        <a:lnSpc>
          <a:spcPct val="90000"/>
        </a:lnSpc>
        <a:spcBef>
          <a:spcPts val="500"/>
        </a:spcBef>
        <a:buFont typeface="Courier New" panose="02070309020205020404" pitchFamily="49" charset="0"/>
        <a:buChar char="o"/>
        <a:defRPr sz="3200" kern="1200">
          <a:solidFill>
            <a:srgbClr val="234465"/>
          </a:solidFill>
          <a:latin typeface="+mn-lt"/>
          <a:ea typeface="Lato Medium" panose="020F0502020204030203" pitchFamily="34" charset="0"/>
          <a:cs typeface="Lato Medium"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rgbClr val="234465"/>
          </a:solidFill>
          <a:latin typeface="+mn-lt"/>
          <a:ea typeface="Lato Medium" panose="020F0502020204030203" pitchFamily="34" charset="0"/>
          <a:cs typeface="Lato Medium"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chrome.com/devtool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addons.mozilla.org/en-US/firefox/addon/firebu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1131" y="4673142"/>
            <a:ext cx="7428626" cy="1495794"/>
          </a:xfrm>
        </p:spPr>
        <p:txBody>
          <a:bodyPr/>
          <a:lstStyle/>
          <a:p>
            <a:r>
              <a:rPr lang="en-US" dirty="0" smtClean="0"/>
              <a:t>PHP in Web Environment</a:t>
            </a:r>
            <a:endParaRPr lang="bg-BG" dirty="0"/>
          </a:p>
        </p:txBody>
      </p:sp>
      <p:sp>
        <p:nvSpPr>
          <p:cNvPr id="3" name="Subtitle 2"/>
          <p:cNvSpPr>
            <a:spLocks noGrp="1"/>
          </p:cNvSpPr>
          <p:nvPr>
            <p:ph type="subTitle" idx="1"/>
          </p:nvPr>
        </p:nvSpPr>
        <p:spPr>
          <a:xfrm>
            <a:off x="2994660" y="6113036"/>
            <a:ext cx="8900423" cy="498598"/>
          </a:xfrm>
        </p:spPr>
        <p:txBody>
          <a:bodyPr/>
          <a:lstStyle/>
          <a:p>
            <a:r>
              <a:rPr lang="en-US" sz="3600" dirty="0" smtClean="0"/>
              <a:t>Forms, Sessions, Cookies</a:t>
            </a:r>
            <a:endParaRPr lang="bg-BG" sz="3600" dirty="0"/>
          </a:p>
        </p:txBody>
      </p:sp>
      <p:sp>
        <p:nvSpPr>
          <p:cNvPr id="4" name="Text Placeholder 3"/>
          <p:cNvSpPr>
            <a:spLocks noGrp="1"/>
          </p:cNvSpPr>
          <p:nvPr>
            <p:ph type="body" sz="quarter" idx="10"/>
          </p:nvPr>
        </p:nvSpPr>
        <p:spPr>
          <a:xfrm>
            <a:off x="455112" y="4598508"/>
            <a:ext cx="3187613" cy="460502"/>
          </a:xfrm>
        </p:spPr>
        <p:txBody>
          <a:bodyPr/>
          <a:lstStyle/>
          <a:p>
            <a:r>
              <a:rPr lang="en-US" dirty="0" smtClean="0"/>
              <a:t>Ivan Yonkov</a:t>
            </a:r>
            <a:endParaRPr lang="bg-BG" dirty="0"/>
          </a:p>
        </p:txBody>
      </p:sp>
      <p:sp>
        <p:nvSpPr>
          <p:cNvPr id="5" name="Text Placeholder 4"/>
          <p:cNvSpPr>
            <a:spLocks noGrp="1"/>
          </p:cNvSpPr>
          <p:nvPr>
            <p:ph type="body" sz="quarter" idx="13"/>
          </p:nvPr>
        </p:nvSpPr>
        <p:spPr/>
        <p:txBody>
          <a:bodyPr/>
          <a:lstStyle/>
          <a:p>
            <a:r>
              <a:rPr lang="en-US" dirty="0" smtClean="0"/>
              <a:t>Training Lead</a:t>
            </a:r>
            <a:endParaRPr lang="bg-BG" dirty="0"/>
          </a:p>
        </p:txBody>
      </p:sp>
      <p:sp>
        <p:nvSpPr>
          <p:cNvPr id="6" name="Text Placeholder 5"/>
          <p:cNvSpPr>
            <a:spLocks noGrp="1"/>
          </p:cNvSpPr>
          <p:nvPr>
            <p:ph type="body" sz="quarter" idx="17"/>
          </p:nvPr>
        </p:nvSpPr>
        <p:spPr/>
        <p:txBody>
          <a:bodyPr/>
          <a:lstStyle/>
          <a:p>
            <a:r>
              <a:rPr lang="en-US" dirty="0"/>
              <a:t>Software University</a:t>
            </a:r>
            <a:endParaRPr lang="bg-BG" dirty="0"/>
          </a:p>
        </p:txBody>
      </p:sp>
      <p:sp>
        <p:nvSpPr>
          <p:cNvPr id="7" name="Text Placeholder 6"/>
          <p:cNvSpPr>
            <a:spLocks noGrp="1"/>
          </p:cNvSpPr>
          <p:nvPr>
            <p:ph type="body" sz="quarter" idx="18"/>
          </p:nvPr>
        </p:nvSpPr>
        <p:spPr/>
        <p:txBody>
          <a:bodyPr/>
          <a:lstStyle/>
          <a:p>
            <a:r>
              <a:rPr lang="en-US" dirty="0">
                <a:hlinkClick r:id="rId3"/>
              </a:rPr>
              <a:t>www.softuni.bg</a:t>
            </a:r>
            <a:r>
              <a:rPr lang="en-US" dirty="0"/>
              <a:t> </a:t>
            </a:r>
            <a:endParaRPr lang="bg-BG" dirty="0"/>
          </a:p>
        </p:txBody>
      </p:sp>
    </p:spTree>
    <p:extLst>
      <p:ext uri="{BB962C8B-B14F-4D97-AF65-F5344CB8AC3E}">
        <p14:creationId xmlns:p14="http://schemas.microsoft.com/office/powerpoint/2010/main" val="26790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Process</a:t>
            </a:r>
            <a:endParaRPr lang="bg-BG" dirty="0"/>
          </a:p>
        </p:txBody>
      </p:sp>
      <p:pic>
        <p:nvPicPr>
          <p:cNvPr id="5" name="Picture 4"/>
          <p:cNvPicPr>
            <a:picLocks noChangeAspect="1"/>
          </p:cNvPicPr>
          <p:nvPr/>
        </p:nvPicPr>
        <p:blipFill>
          <a:blip r:embed="rId3"/>
          <a:stretch>
            <a:fillRect/>
          </a:stretch>
        </p:blipFill>
        <p:spPr>
          <a:xfrm>
            <a:off x="586425" y="2319337"/>
            <a:ext cx="10659961" cy="3407093"/>
          </a:xfrm>
          <a:prstGeom prst="rect">
            <a:avLst/>
          </a:prstGeom>
        </p:spPr>
      </p:pic>
    </p:spTree>
    <p:extLst>
      <p:ext uri="{BB962C8B-B14F-4D97-AF65-F5344CB8AC3E}">
        <p14:creationId xmlns:p14="http://schemas.microsoft.com/office/powerpoint/2010/main" val="270944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Process (2)</a:t>
            </a:r>
            <a:endParaRPr lang="bg-BG" dirty="0"/>
          </a:p>
        </p:txBody>
      </p:sp>
      <p:pic>
        <p:nvPicPr>
          <p:cNvPr id="3" name="Picture 2"/>
          <p:cNvPicPr>
            <a:picLocks noChangeAspect="1"/>
          </p:cNvPicPr>
          <p:nvPr/>
        </p:nvPicPr>
        <p:blipFill>
          <a:blip r:embed="rId3"/>
          <a:stretch>
            <a:fillRect/>
          </a:stretch>
        </p:blipFill>
        <p:spPr>
          <a:xfrm>
            <a:off x="736282" y="1804034"/>
            <a:ext cx="8796338" cy="4321497"/>
          </a:xfrm>
          <a:prstGeom prst="rect">
            <a:avLst/>
          </a:prstGeom>
        </p:spPr>
      </p:pic>
    </p:spTree>
    <p:extLst>
      <p:ext uri="{BB962C8B-B14F-4D97-AF65-F5344CB8AC3E}">
        <p14:creationId xmlns:p14="http://schemas.microsoft.com/office/powerpoint/2010/main" val="338590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Process (3)</a:t>
            </a:r>
            <a:endParaRPr lang="bg-BG" dirty="0"/>
          </a:p>
        </p:txBody>
      </p:sp>
      <p:pic>
        <p:nvPicPr>
          <p:cNvPr id="5" name="Picture 4"/>
          <p:cNvPicPr>
            <a:picLocks noChangeAspect="1"/>
          </p:cNvPicPr>
          <p:nvPr/>
        </p:nvPicPr>
        <p:blipFill>
          <a:blip r:embed="rId3"/>
          <a:stretch>
            <a:fillRect/>
          </a:stretch>
        </p:blipFill>
        <p:spPr>
          <a:xfrm>
            <a:off x="1051560" y="1553027"/>
            <a:ext cx="7486650" cy="4954892"/>
          </a:xfrm>
          <a:prstGeom prst="rect">
            <a:avLst/>
          </a:prstGeom>
        </p:spPr>
      </p:pic>
    </p:spTree>
    <p:extLst>
      <p:ext uri="{BB962C8B-B14F-4D97-AF65-F5344CB8AC3E}">
        <p14:creationId xmlns:p14="http://schemas.microsoft.com/office/powerpoint/2010/main" val="175810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Process (4)</a:t>
            </a:r>
            <a:endParaRPr lang="bg-BG" dirty="0"/>
          </a:p>
        </p:txBody>
      </p:sp>
      <p:pic>
        <p:nvPicPr>
          <p:cNvPr id="4" name="Picture 3"/>
          <p:cNvPicPr>
            <a:picLocks noChangeAspect="1"/>
          </p:cNvPicPr>
          <p:nvPr/>
        </p:nvPicPr>
        <p:blipFill>
          <a:blip r:embed="rId3"/>
          <a:stretch>
            <a:fillRect/>
          </a:stretch>
        </p:blipFill>
        <p:spPr>
          <a:xfrm>
            <a:off x="586425" y="1947101"/>
            <a:ext cx="11290906" cy="3673411"/>
          </a:xfrm>
          <a:prstGeom prst="rect">
            <a:avLst/>
          </a:prstGeom>
        </p:spPr>
      </p:pic>
    </p:spTree>
    <p:extLst>
      <p:ext uri="{BB962C8B-B14F-4D97-AF65-F5344CB8AC3E}">
        <p14:creationId xmlns:p14="http://schemas.microsoft.com/office/powerpoint/2010/main" val="58037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Process (5)</a:t>
            </a:r>
            <a:endParaRPr lang="bg-BG" dirty="0"/>
          </a:p>
        </p:txBody>
      </p:sp>
      <p:pic>
        <p:nvPicPr>
          <p:cNvPr id="3" name="Picture 2"/>
          <p:cNvPicPr>
            <a:picLocks noChangeAspect="1"/>
          </p:cNvPicPr>
          <p:nvPr/>
        </p:nvPicPr>
        <p:blipFill>
          <a:blip r:embed="rId3"/>
          <a:stretch>
            <a:fillRect/>
          </a:stretch>
        </p:blipFill>
        <p:spPr>
          <a:xfrm>
            <a:off x="689990" y="1553027"/>
            <a:ext cx="7381113" cy="5176913"/>
          </a:xfrm>
          <a:prstGeom prst="rect">
            <a:avLst/>
          </a:prstGeom>
        </p:spPr>
      </p:pic>
    </p:spTree>
    <p:extLst>
      <p:ext uri="{BB962C8B-B14F-4D97-AF65-F5344CB8AC3E}">
        <p14:creationId xmlns:p14="http://schemas.microsoft.com/office/powerpoint/2010/main" val="64881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0" y="0"/>
            <a:ext cx="12192000" cy="6858000"/>
          </a:xfrm>
        </p:spPr>
        <p:txBody>
          <a:bodyPr/>
          <a:lstStyle/>
          <a:p>
            <a:r>
              <a:rPr lang="en-US" dirty="0" smtClean="0"/>
              <a:t>Form Submissions</a:t>
            </a:r>
            <a:endParaRPr lang="bg-BG" dirty="0"/>
          </a:p>
        </p:txBody>
      </p:sp>
    </p:spTree>
    <p:extLst>
      <p:ext uri="{BB962C8B-B14F-4D97-AF65-F5344CB8AC3E}">
        <p14:creationId xmlns:p14="http://schemas.microsoft.com/office/powerpoint/2010/main" val="121780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Element</a:t>
            </a:r>
            <a:endParaRPr lang="bg-BG" dirty="0"/>
          </a:p>
        </p:txBody>
      </p:sp>
      <p:sp>
        <p:nvSpPr>
          <p:cNvPr id="5" name="Rectangle 2"/>
          <p:cNvSpPr>
            <a:spLocks noChangeArrowheads="1"/>
          </p:cNvSpPr>
          <p:nvPr/>
        </p:nvSpPr>
        <p:spPr bwMode="auto">
          <a:xfrm>
            <a:off x="0" y="-94565"/>
            <a:ext cx="184731"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bg-BG" altLang="bg-BG" sz="3600" b="0" i="0" u="none" strike="noStrike" cap="none" normalizeH="0" baseline="0" dirty="0" smtClean="0">
              <a:ln>
                <a:noFill/>
              </a:ln>
              <a:solidFill>
                <a:schemeClr val="tx1"/>
              </a:solidFill>
              <a:effectLst/>
              <a:latin typeface="Arial" panose="020B0604020202020204" pitchFamily="34" charset="0"/>
            </a:endParaRPr>
          </a:p>
        </p:txBody>
      </p:sp>
      <p:grpSp>
        <p:nvGrpSpPr>
          <p:cNvPr id="102" name="Group 101"/>
          <p:cNvGrpSpPr/>
          <p:nvPr/>
        </p:nvGrpSpPr>
        <p:grpSpPr>
          <a:xfrm>
            <a:off x="724855" y="2183517"/>
            <a:ext cx="6186309" cy="4246563"/>
            <a:chOff x="724855" y="2183517"/>
            <a:chExt cx="6186309" cy="4246563"/>
          </a:xfrm>
        </p:grpSpPr>
        <p:sp>
          <p:nvSpPr>
            <p:cNvPr id="3" name="Rectangle 1"/>
            <p:cNvSpPr>
              <a:spLocks noChangeArrowheads="1"/>
            </p:cNvSpPr>
            <p:nvPr/>
          </p:nvSpPr>
          <p:spPr bwMode="auto">
            <a:xfrm>
              <a:off x="724855" y="2183517"/>
              <a:ext cx="6186309"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form </a:t>
              </a:r>
              <a:r>
                <a:rPr kumimoji="0" lang="bg-BG" altLang="bg-BG" sz="20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method=</a:t>
              </a:r>
              <a:r>
                <a:rPr kumimoji="0" lang="bg-BG"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"post</a:t>
              </a:r>
              <a:r>
                <a:rPr lang="bg-BG" altLang="bg-BG" sz="2000" b="1" dirty="0">
                  <a:solidFill>
                    <a:srgbClr val="008000"/>
                  </a:solidFill>
                  <a:latin typeface="Courier New" panose="02070309020205020404" pitchFamily="49" charset="0"/>
                  <a:cs typeface="Courier New" panose="02070309020205020404" pitchFamily="49" charset="0"/>
                </a:rPr>
                <a:t>"</a:t>
              </a:r>
              <a:r>
                <a:rPr kumimoji="0" lang="en-US"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a:t>
              </a:r>
              <a:r>
                <a:rPr lang="en-US" altLang="bg-BG" sz="2000" b="1" dirty="0" smtClean="0">
                  <a:solidFill>
                    <a:srgbClr val="0000FF"/>
                  </a:solidFill>
                  <a:latin typeface="Courier New" panose="02070309020205020404" pitchFamily="49" charset="0"/>
                  <a:cs typeface="Courier New" panose="02070309020205020404" pitchFamily="49" charset="0"/>
                </a:rPr>
                <a:t>action</a:t>
              </a:r>
              <a:r>
                <a:rPr lang="bg-BG" altLang="bg-BG" sz="2000" b="1" dirty="0" smtClean="0">
                  <a:solidFill>
                    <a:srgbClr val="0000FF"/>
                  </a:solidFill>
                  <a:latin typeface="Courier New" panose="02070309020205020404" pitchFamily="49" charset="0"/>
                  <a:cs typeface="Courier New" panose="02070309020205020404" pitchFamily="49" charset="0"/>
                </a:rPr>
                <a:t>=</a:t>
              </a:r>
              <a:r>
                <a:rPr lang="bg-BG" altLang="bg-BG" sz="2000" b="1" dirty="0">
                  <a:solidFill>
                    <a:srgbClr val="008000"/>
                  </a:solidFill>
                  <a:latin typeface="Courier New" panose="02070309020205020404" pitchFamily="49" charset="0"/>
                  <a:cs typeface="Courier New" panose="02070309020205020404" pitchFamily="49" charset="0"/>
                </a:rPr>
                <a:t>"</a:t>
              </a:r>
              <a:r>
                <a:rPr lang="en-US" altLang="bg-BG" sz="2000" b="1" dirty="0" smtClean="0">
                  <a:solidFill>
                    <a:srgbClr val="008000"/>
                  </a:solidFill>
                  <a:latin typeface="Courier New" panose="02070309020205020404" pitchFamily="49" charset="0"/>
                  <a:cs typeface="Courier New" panose="02070309020205020404" pitchFamily="49" charset="0"/>
                </a:rPr>
                <a:t>login.php</a:t>
              </a:r>
              <a:r>
                <a:rPr lang="bg-BG" altLang="bg-BG" sz="2000" b="1" dirty="0" smtClean="0">
                  <a:solidFill>
                    <a:srgbClr val="008000"/>
                  </a:solidFill>
                  <a:latin typeface="Courier New" panose="02070309020205020404" pitchFamily="49" charset="0"/>
                  <a:cs typeface="Courier New" panose="02070309020205020404" pitchFamily="49" charset="0"/>
                </a:rPr>
                <a:t>"</a:t>
              </a: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endParaRPr kumimoji="0" lang="bg-BG" altLang="bg-BG" sz="2000" b="0" i="0" u="none" strike="noStrike" cap="none" normalizeH="0" baseline="0" dirty="0" smtClean="0">
                <a:ln>
                  <a:noFill/>
                </a:ln>
                <a:solidFill>
                  <a:schemeClr val="tx1"/>
                </a:solidFill>
                <a:effectLst/>
                <a:latin typeface="Arial" panose="020B0604020202020204" pitchFamily="34" charset="0"/>
              </a:endParaRPr>
            </a:p>
          </p:txBody>
        </p:sp>
        <p:sp>
          <p:nvSpPr>
            <p:cNvPr id="96" name="Rectangle 1"/>
            <p:cNvSpPr>
              <a:spLocks noChangeArrowheads="1"/>
            </p:cNvSpPr>
            <p:nvPr/>
          </p:nvSpPr>
          <p:spPr bwMode="auto">
            <a:xfrm>
              <a:off x="724855" y="6029970"/>
              <a:ext cx="1261884"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en-US"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form</a:t>
              </a:r>
              <a:r>
                <a:rPr kumimoji="0" lang="en-US" altLang="bg-BG"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&gt;</a:t>
              </a:r>
              <a:endParaRPr kumimoji="0" lang="bg-BG" altLang="bg-BG" sz="2000" b="0" i="0" u="none" strike="noStrike" cap="none" normalizeH="0" baseline="0" dirty="0" smtClean="0">
                <a:ln>
                  <a:noFill/>
                </a:ln>
                <a:solidFill>
                  <a:schemeClr val="tx1"/>
                </a:solidFill>
                <a:effectLst/>
                <a:latin typeface="Arial" panose="020B0604020202020204" pitchFamily="34" charset="0"/>
              </a:endParaRPr>
            </a:p>
          </p:txBody>
        </p:sp>
      </p:grpSp>
      <p:sp>
        <p:nvSpPr>
          <p:cNvPr id="99" name="Rectangle 91"/>
          <p:cNvSpPr>
            <a:spLocks noChangeArrowheads="1"/>
          </p:cNvSpPr>
          <p:nvPr/>
        </p:nvSpPr>
        <p:spPr bwMode="auto">
          <a:xfrm>
            <a:off x="1196465" y="2625114"/>
            <a:ext cx="8494633"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div </a:t>
            </a:r>
            <a:r>
              <a:rPr kumimoji="0" lang="bg-BG" altLang="bg-BG" sz="20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class=</a:t>
            </a:r>
            <a:r>
              <a:rPr kumimoji="0" lang="bg-BG"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"form-control"</a:t>
            </a: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bg-BG" altLang="bg-BG"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label </a:t>
            </a:r>
            <a:r>
              <a:rPr kumimoji="0" lang="bg-BG" altLang="bg-BG" sz="20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for=</a:t>
            </a:r>
            <a:r>
              <a:rPr kumimoji="0" lang="bg-BG"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"username"</a:t>
            </a: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&gt;Username:&lt;/</a:t>
            </a:r>
            <a:r>
              <a:rPr kumimoji="0" lang="bg-BG" altLang="bg-BG"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label</a:t>
            </a: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bg-BG" altLang="bg-BG"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input </a:t>
            </a:r>
            <a:r>
              <a:rPr kumimoji="0" lang="bg-BG" altLang="bg-BG" sz="20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type=</a:t>
            </a:r>
            <a:r>
              <a:rPr kumimoji="0" lang="bg-BG"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"text" </a:t>
            </a:r>
            <a:r>
              <a:rPr kumimoji="0" lang="bg-BG" altLang="bg-BG" sz="20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name=</a:t>
            </a:r>
            <a:r>
              <a:rPr kumimoji="0" lang="bg-BG"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"username" </a:t>
            </a:r>
            <a:r>
              <a:rPr kumimoji="0" lang="bg-BG" altLang="bg-BG" sz="20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id=</a:t>
            </a:r>
            <a:r>
              <a:rPr kumimoji="0" lang="bg-BG"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"username"</a:t>
            </a: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div</a:t>
            </a: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endParaRPr kumimoji="0" lang="bg-BG" altLang="bg-BG" sz="2000" b="0" i="0" u="none" strike="noStrike" cap="none" normalizeH="0" baseline="0" dirty="0" smtClean="0">
              <a:ln>
                <a:noFill/>
              </a:ln>
              <a:solidFill>
                <a:schemeClr val="tx1"/>
              </a:solidFill>
              <a:effectLst/>
              <a:latin typeface="Arial" panose="020B0604020202020204" pitchFamily="34" charset="0"/>
            </a:endParaRPr>
          </a:p>
        </p:txBody>
      </p:sp>
      <p:sp>
        <p:nvSpPr>
          <p:cNvPr id="100" name="Rectangle 92"/>
          <p:cNvSpPr>
            <a:spLocks noChangeArrowheads="1"/>
          </p:cNvSpPr>
          <p:nvPr/>
        </p:nvSpPr>
        <p:spPr bwMode="auto">
          <a:xfrm>
            <a:off x="1196465" y="3879231"/>
            <a:ext cx="9110186"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div </a:t>
            </a:r>
            <a:r>
              <a:rPr kumimoji="0" lang="bg-BG" altLang="bg-BG" sz="20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class=</a:t>
            </a:r>
            <a:r>
              <a:rPr kumimoji="0" lang="bg-BG"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"form-control"</a:t>
            </a: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bg-BG" altLang="bg-BG"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label </a:t>
            </a:r>
            <a:r>
              <a:rPr kumimoji="0" lang="bg-BG" altLang="bg-BG" sz="20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for=</a:t>
            </a:r>
            <a:r>
              <a:rPr kumimoji="0" lang="bg-BG"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"password"</a:t>
            </a: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&gt;Password:&lt;/</a:t>
            </a:r>
            <a:r>
              <a:rPr kumimoji="0" lang="bg-BG" altLang="bg-BG"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label</a:t>
            </a: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bg-BG" altLang="bg-BG"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input </a:t>
            </a:r>
            <a:r>
              <a:rPr kumimoji="0" lang="bg-BG" altLang="bg-BG" sz="20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type=</a:t>
            </a:r>
            <a:r>
              <a:rPr kumimoji="0" lang="bg-BG"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"password" </a:t>
            </a:r>
            <a:r>
              <a:rPr kumimoji="0" lang="bg-BG" altLang="bg-BG" sz="20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name=</a:t>
            </a:r>
            <a:r>
              <a:rPr kumimoji="0" lang="bg-BG"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"password" </a:t>
            </a:r>
            <a:r>
              <a:rPr kumimoji="0" lang="bg-BG" altLang="bg-BG" sz="20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id=</a:t>
            </a:r>
            <a:r>
              <a:rPr kumimoji="0" lang="bg-BG"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"password"</a:t>
            </a: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div</a:t>
            </a: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endParaRPr kumimoji="0" lang="bg-BG" altLang="bg-BG" sz="2000" b="0" i="0" u="none" strike="noStrike" cap="none" normalizeH="0" baseline="0" dirty="0" smtClean="0">
              <a:ln>
                <a:noFill/>
              </a:ln>
              <a:solidFill>
                <a:schemeClr val="tx1"/>
              </a:solidFill>
              <a:effectLst/>
              <a:latin typeface="Arial" panose="020B0604020202020204" pitchFamily="34" charset="0"/>
            </a:endParaRPr>
          </a:p>
        </p:txBody>
      </p:sp>
      <p:sp>
        <p:nvSpPr>
          <p:cNvPr id="101" name="Rectangle 93"/>
          <p:cNvSpPr>
            <a:spLocks noChangeArrowheads="1"/>
          </p:cNvSpPr>
          <p:nvPr/>
        </p:nvSpPr>
        <p:spPr bwMode="auto">
          <a:xfrm>
            <a:off x="1196856" y="5123011"/>
            <a:ext cx="10649069"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div </a:t>
            </a:r>
            <a:r>
              <a:rPr kumimoji="0" lang="bg-BG" altLang="bg-BG" sz="20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class=</a:t>
            </a:r>
            <a:r>
              <a:rPr kumimoji="0" lang="bg-BG"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"form-control"</a:t>
            </a: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bg-BG" altLang="bg-BG"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input </a:t>
            </a:r>
            <a:r>
              <a:rPr kumimoji="0" lang="bg-BG" altLang="bg-BG" sz="20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type=</a:t>
            </a:r>
            <a:r>
              <a:rPr kumimoji="0" lang="bg-BG"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"submit" </a:t>
            </a:r>
            <a:r>
              <a:rPr kumimoji="0" lang="bg-BG" altLang="bg-BG" sz="20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name=</a:t>
            </a:r>
            <a:r>
              <a:rPr kumimoji="0" lang="bg-BG"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"login" </a:t>
            </a:r>
            <a:r>
              <a:rPr kumimoji="0" lang="bg-BG" altLang="bg-BG" sz="20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id=</a:t>
            </a:r>
            <a:r>
              <a:rPr kumimoji="0" lang="bg-BG"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"login-btn" </a:t>
            </a:r>
            <a:r>
              <a:rPr kumimoji="0" lang="bg-BG" altLang="bg-BG" sz="20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value=</a:t>
            </a:r>
            <a:r>
              <a:rPr kumimoji="0" lang="bg-BG" altLang="bg-BG" sz="2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"Login"</a:t>
            </a: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div</a:t>
            </a:r>
            <a:r>
              <a:rPr kumimoji="0" lang="bg-BG" altLang="bg-BG"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endParaRPr kumimoji="0" lang="bg-BG" altLang="bg-BG" sz="2000" b="0" i="0" u="none" strike="noStrike" cap="none" normalizeH="0" baseline="0" dirty="0" smtClean="0">
              <a:ln>
                <a:noFill/>
              </a:ln>
              <a:solidFill>
                <a:schemeClr val="tx1"/>
              </a:solidFill>
              <a:effectLst/>
              <a:latin typeface="Arial" panose="020B0604020202020204" pitchFamily="34" charset="0"/>
            </a:endParaRPr>
          </a:p>
        </p:txBody>
      </p:sp>
      <p:sp>
        <p:nvSpPr>
          <p:cNvPr id="103" name="AutoShape 7"/>
          <p:cNvSpPr>
            <a:spLocks noChangeArrowheads="1"/>
          </p:cNvSpPr>
          <p:nvPr/>
        </p:nvSpPr>
        <p:spPr bwMode="auto">
          <a:xfrm>
            <a:off x="3818009" y="1370997"/>
            <a:ext cx="2093019" cy="882653"/>
          </a:xfrm>
          <a:prstGeom prst="wedgeRoundRectCallout">
            <a:avLst>
              <a:gd name="adj1" fmla="val -65825"/>
              <a:gd name="adj2" fmla="val 48447"/>
              <a:gd name="adj3" fmla="val 16667"/>
            </a:avLst>
          </a:prstGeom>
          <a:solidFill>
            <a:schemeClr val="tx2">
              <a:alpha val="95000"/>
            </a:scheme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smtClean="0">
                <a:solidFill>
                  <a:schemeClr val="bg2">
                    <a:lumMod val="60000"/>
                    <a:lumOff val="40000"/>
                  </a:schemeClr>
                </a:solidFill>
                <a:effectLst>
                  <a:outerShdw blurRad="38100" dist="38100" dir="2700000" algn="tl">
                    <a:srgbClr val="000000">
                      <a:alpha val="43137"/>
                    </a:srgbClr>
                  </a:outerShdw>
                </a:effectLst>
                <a:cs typeface="Consolas" pitchFamily="49" charset="0"/>
              </a:rPr>
              <a:t>Request Method</a:t>
            </a:r>
            <a:endParaRPr lang="en-US" sz="2800" noProof="1">
              <a:solidFill>
                <a:schemeClr val="accent4"/>
              </a:solidFill>
              <a:effectLst>
                <a:outerShdw blurRad="38100" dist="38100" dir="2700000" algn="tl">
                  <a:srgbClr val="000000">
                    <a:alpha val="43137"/>
                  </a:srgbClr>
                </a:outerShdw>
              </a:effectLst>
              <a:cs typeface="Consolas" pitchFamily="49" charset="0"/>
            </a:endParaRPr>
          </a:p>
        </p:txBody>
      </p:sp>
      <p:sp>
        <p:nvSpPr>
          <p:cNvPr id="104" name="AutoShape 7"/>
          <p:cNvSpPr>
            <a:spLocks noChangeArrowheads="1"/>
          </p:cNvSpPr>
          <p:nvPr/>
        </p:nvSpPr>
        <p:spPr bwMode="auto">
          <a:xfrm>
            <a:off x="5846118" y="3591539"/>
            <a:ext cx="2195073" cy="644076"/>
          </a:xfrm>
          <a:prstGeom prst="wedgeRoundRectCallout">
            <a:avLst>
              <a:gd name="adj1" fmla="val -62408"/>
              <a:gd name="adj2" fmla="val -51651"/>
              <a:gd name="adj3" fmla="val 16667"/>
            </a:avLst>
          </a:prstGeom>
          <a:solidFill>
            <a:schemeClr val="tx2">
              <a:alpha val="95000"/>
            </a:scheme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smtClean="0">
                <a:solidFill>
                  <a:schemeClr val="bg2">
                    <a:lumMod val="60000"/>
                    <a:lumOff val="40000"/>
                  </a:schemeClr>
                </a:solidFill>
                <a:effectLst>
                  <a:outerShdw blurRad="38100" dist="38100" dir="2700000" algn="tl">
                    <a:srgbClr val="000000">
                      <a:alpha val="43137"/>
                    </a:srgbClr>
                  </a:outerShdw>
                </a:effectLst>
                <a:cs typeface="Consolas" pitchFamily="49" charset="0"/>
              </a:rPr>
              <a:t>Form Data</a:t>
            </a:r>
            <a:endParaRPr lang="en-US" sz="2800" noProof="1">
              <a:solidFill>
                <a:schemeClr val="accent4"/>
              </a:solidFill>
              <a:effectLst>
                <a:outerShdw blurRad="38100" dist="38100" dir="2700000" algn="tl">
                  <a:srgbClr val="000000">
                    <a:alpha val="43137"/>
                  </a:srgbClr>
                </a:outerShdw>
              </a:effectLst>
              <a:cs typeface="Consolas" pitchFamily="49" charset="0"/>
            </a:endParaRPr>
          </a:p>
        </p:txBody>
      </p:sp>
      <p:sp>
        <p:nvSpPr>
          <p:cNvPr id="105" name="AutoShape 7"/>
          <p:cNvSpPr>
            <a:spLocks noChangeArrowheads="1"/>
          </p:cNvSpPr>
          <p:nvPr/>
        </p:nvSpPr>
        <p:spPr bwMode="auto">
          <a:xfrm>
            <a:off x="4654021" y="5868460"/>
            <a:ext cx="2398289" cy="800900"/>
          </a:xfrm>
          <a:prstGeom prst="wedgeRoundRectCallout">
            <a:avLst>
              <a:gd name="adj1" fmla="val -62408"/>
              <a:gd name="adj2" fmla="val -51651"/>
              <a:gd name="adj3" fmla="val 16667"/>
            </a:avLst>
          </a:prstGeom>
          <a:solidFill>
            <a:schemeClr val="tx2">
              <a:alpha val="95000"/>
            </a:scheme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smtClean="0">
                <a:solidFill>
                  <a:schemeClr val="bg2">
                    <a:lumMod val="60000"/>
                    <a:lumOff val="40000"/>
                  </a:schemeClr>
                </a:solidFill>
                <a:effectLst>
                  <a:outerShdw blurRad="38100" dist="38100" dir="2700000" algn="tl">
                    <a:srgbClr val="000000">
                      <a:alpha val="43137"/>
                    </a:srgbClr>
                  </a:outerShdw>
                </a:effectLst>
                <a:cs typeface="Consolas" pitchFamily="49" charset="0"/>
              </a:rPr>
              <a:t>Submits Form</a:t>
            </a:r>
            <a:endParaRPr lang="en-US" sz="2800" noProof="1">
              <a:solidFill>
                <a:schemeClr val="accent4"/>
              </a:solidFill>
              <a:effectLst>
                <a:outerShdw blurRad="38100" dist="38100" dir="2700000" algn="tl">
                  <a:srgbClr val="000000">
                    <a:alpha val="43137"/>
                  </a:srgbClr>
                </a:outerShdw>
              </a:effectLst>
              <a:cs typeface="Consolas" pitchFamily="49" charset="0"/>
            </a:endParaRPr>
          </a:p>
        </p:txBody>
      </p:sp>
    </p:spTree>
    <p:extLst>
      <p:ext uri="{BB962C8B-B14F-4D97-AF65-F5344CB8AC3E}">
        <p14:creationId xmlns:p14="http://schemas.microsoft.com/office/powerpoint/2010/main" val="13271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3" grpId="0" animBg="1"/>
      <p:bldP spid="104" grpId="0" animBg="1"/>
      <p:bldP spid="10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Handling Superglobals</a:t>
            </a:r>
            <a:endParaRPr lang="bg-BG" dirty="0"/>
          </a:p>
        </p:txBody>
      </p:sp>
      <p:sp>
        <p:nvSpPr>
          <p:cNvPr id="3" name="Content Placeholder 2"/>
          <p:cNvSpPr>
            <a:spLocks noGrp="1"/>
          </p:cNvSpPr>
          <p:nvPr>
            <p:ph sz="quarter" idx="12"/>
          </p:nvPr>
        </p:nvSpPr>
        <p:spPr/>
        <p:txBody>
          <a:bodyPr/>
          <a:lstStyle/>
          <a:p>
            <a:r>
              <a:rPr lang="en-US" dirty="0" smtClean="0"/>
              <a:t>$_GET &amp;&amp; $_POST</a:t>
            </a:r>
            <a:endParaRPr lang="en-US" dirty="0"/>
          </a:p>
        </p:txBody>
      </p:sp>
    </p:spTree>
    <p:extLst>
      <p:ext uri="{BB962C8B-B14F-4D97-AF65-F5344CB8AC3E}">
        <p14:creationId xmlns:p14="http://schemas.microsoft.com/office/powerpoint/2010/main" val="24978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Superglobals</a:t>
            </a:r>
            <a:endParaRPr lang="bg-BG" dirty="0"/>
          </a:p>
        </p:txBody>
      </p:sp>
      <p:sp>
        <p:nvSpPr>
          <p:cNvPr id="4" name="Content Placeholder 2"/>
          <p:cNvSpPr>
            <a:spLocks noGrp="1"/>
          </p:cNvSpPr>
          <p:nvPr>
            <p:ph sz="quarter" idx="10"/>
          </p:nvPr>
        </p:nvSpPr>
        <p:spPr>
          <a:xfrm>
            <a:off x="313036" y="1818861"/>
            <a:ext cx="9425324" cy="4376200"/>
          </a:xfrm>
        </p:spPr>
        <p:txBody>
          <a:bodyPr>
            <a:normAutofit/>
          </a:bodyPr>
          <a:lstStyle/>
          <a:p>
            <a:pPr marL="571500" indent="-571500">
              <a:buFont typeface="Arial" panose="020B0604020202020204" pitchFamily="34" charset="0"/>
              <a:buChar char="•"/>
            </a:pPr>
            <a:r>
              <a:rPr lang="en-US" sz="3600" dirty="0" smtClean="0"/>
              <a:t>Prefixed with underscore (e.g. </a:t>
            </a:r>
            <a:r>
              <a:rPr lang="en-US" sz="3600" dirty="0" smtClean="0">
                <a:solidFill>
                  <a:schemeClr val="accent4"/>
                </a:solidFill>
              </a:rPr>
              <a:t>$_POST</a:t>
            </a:r>
            <a:r>
              <a:rPr lang="en-US" sz="3600" dirty="0" smtClean="0"/>
              <a:t>)</a:t>
            </a:r>
          </a:p>
          <a:p>
            <a:pPr marL="571500" indent="-571500">
              <a:buFont typeface="Arial" panose="020B0604020202020204" pitchFamily="34" charset="0"/>
              <a:buChar char="•"/>
            </a:pPr>
            <a:r>
              <a:rPr lang="en-US" sz="3600" dirty="0" smtClean="0"/>
              <a:t>Can be accessed from anywhere </a:t>
            </a:r>
          </a:p>
          <a:p>
            <a:pPr marL="571500" indent="-571500">
              <a:buFont typeface="Arial" panose="020B0604020202020204" pitchFamily="34" charset="0"/>
              <a:buChar char="•"/>
            </a:pPr>
            <a:r>
              <a:rPr lang="en-US" sz="3600" dirty="0" smtClean="0">
                <a:solidFill>
                  <a:schemeClr val="accent4"/>
                </a:solidFill>
              </a:rPr>
              <a:t>Can contain insecure input</a:t>
            </a:r>
            <a:endParaRPr lang="en-US" sz="3600" dirty="0">
              <a:solidFill>
                <a:schemeClr val="accent4"/>
              </a:solidFill>
            </a:endParaRPr>
          </a:p>
        </p:txBody>
      </p:sp>
      <p:sp>
        <p:nvSpPr>
          <p:cNvPr id="5" name="Rectangle 3"/>
          <p:cNvSpPr>
            <a:spLocks noChangeArrowheads="1"/>
          </p:cNvSpPr>
          <p:nvPr/>
        </p:nvSpPr>
        <p:spPr bwMode="auto">
          <a:xfrm>
            <a:off x="2343150" y="4006961"/>
            <a:ext cx="8725466"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3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 </a:t>
            </a:r>
            <a:r>
              <a:rPr kumimoji="0" lang="bg-BG" altLang="bg-BG" sz="3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sum() {</a:t>
            </a:r>
            <a:br>
              <a:rPr kumimoji="0" lang="bg-BG" altLang="bg-BG" sz="3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3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3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return </a:t>
            </a:r>
            <a:r>
              <a:rPr kumimoji="0" lang="bg-BG" altLang="bg-BG" sz="30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$_POST</a:t>
            </a:r>
            <a:r>
              <a:rPr kumimoji="0" lang="bg-BG" altLang="bg-BG" sz="3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3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a:t>
            </a:r>
            <a:r>
              <a:rPr kumimoji="0" lang="bg-BG" altLang="bg-BG" sz="3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bg-BG" altLang="bg-BG" sz="30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$_POST</a:t>
            </a:r>
            <a:r>
              <a:rPr kumimoji="0" lang="bg-BG" altLang="bg-BG" sz="3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30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'b'</a:t>
            </a:r>
            <a:r>
              <a:rPr kumimoji="0" lang="bg-BG" altLang="bg-BG" sz="3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bg-BG" altLang="bg-BG" sz="3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3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bg-BG" altLang="bg-BG" sz="3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endParaRPr kumimoji="0" lang="bg-BG" altLang="bg-BG" sz="3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655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137160" y="2891790"/>
            <a:ext cx="12790170" cy="1005840"/>
          </a:xfrm>
          <a:prstGeom prst="rect">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solidFill>
                  <a:schemeClr val="accent1">
                    <a:lumMod val="20000"/>
                    <a:lumOff val="80000"/>
                  </a:schemeClr>
                </a:solidFill>
                <a:latin typeface="+mj-lt"/>
              </a:rPr>
              <a:t>SECURITY LEAKS</a:t>
            </a:r>
            <a:endParaRPr lang="bg-BG" sz="5400" b="1" dirty="0">
              <a:solidFill>
                <a:schemeClr val="accent1">
                  <a:lumMod val="20000"/>
                  <a:lumOff val="80000"/>
                </a:schemeClr>
              </a:solidFill>
              <a:latin typeface="+mj-lt"/>
            </a:endParaRPr>
          </a:p>
        </p:txBody>
      </p:sp>
    </p:spTree>
    <p:extLst>
      <p:ext uri="{BB962C8B-B14F-4D97-AF65-F5344CB8AC3E}">
        <p14:creationId xmlns:p14="http://schemas.microsoft.com/office/powerpoint/2010/main" val="156361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PHP</a:t>
            </a:r>
            <a:endParaRPr lang="bg-BG" dirty="0"/>
          </a:p>
        </p:txBody>
      </p:sp>
    </p:spTree>
    <p:extLst>
      <p:ext uri="{BB962C8B-B14F-4D97-AF65-F5344CB8AC3E}">
        <p14:creationId xmlns:p14="http://schemas.microsoft.com/office/powerpoint/2010/main" val="52427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Leaks</a:t>
            </a:r>
            <a:endParaRPr lang="bg-BG" dirty="0"/>
          </a:p>
        </p:txBody>
      </p:sp>
      <p:pic>
        <p:nvPicPr>
          <p:cNvPr id="4" name="Picture 3"/>
          <p:cNvPicPr>
            <a:picLocks noChangeAspect="1"/>
          </p:cNvPicPr>
          <p:nvPr/>
        </p:nvPicPr>
        <p:blipFill>
          <a:blip r:embed="rId3"/>
          <a:stretch>
            <a:fillRect/>
          </a:stretch>
        </p:blipFill>
        <p:spPr>
          <a:xfrm>
            <a:off x="543194" y="2473070"/>
            <a:ext cx="11634979" cy="2342770"/>
          </a:xfrm>
          <a:prstGeom prst="rect">
            <a:avLst/>
          </a:prstGeom>
        </p:spPr>
      </p:pic>
      <p:sp>
        <p:nvSpPr>
          <p:cNvPr id="5" name="Oval 4"/>
          <p:cNvSpPr/>
          <p:nvPr/>
        </p:nvSpPr>
        <p:spPr>
          <a:xfrm>
            <a:off x="3901440" y="2621280"/>
            <a:ext cx="5730240" cy="743712"/>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Tree>
    <p:extLst>
      <p:ext uri="{BB962C8B-B14F-4D97-AF65-F5344CB8AC3E}">
        <p14:creationId xmlns:p14="http://schemas.microsoft.com/office/powerpoint/2010/main" val="32903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Leaks (2)</a:t>
            </a:r>
            <a:endParaRPr lang="bg-BG" dirty="0"/>
          </a:p>
        </p:txBody>
      </p:sp>
      <p:sp>
        <p:nvSpPr>
          <p:cNvPr id="3" name="Rectangle 1"/>
          <p:cNvSpPr>
            <a:spLocks noChangeArrowheads="1"/>
          </p:cNvSpPr>
          <p:nvPr/>
        </p:nvSpPr>
        <p:spPr bwMode="auto">
          <a:xfrm>
            <a:off x="586425" y="2291149"/>
            <a:ext cx="11605576" cy="21236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&lt;?php</a:t>
            </a:r>
            <a:b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br>
            <a:r>
              <a:rPr kumimoji="0" lang="bg-BG" altLang="bg-BG" sz="22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$user </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isset</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2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$_POST</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2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'username'</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bg-BG" altLang="bg-BG" sz="22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$_POST</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2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'username'</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bg-BG" altLang="bg-BG" sz="22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"Guest"</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?&gt;</a:t>
            </a:r>
            <a:b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br>
            <a: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r>
            <a:b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b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h1</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&gt;Hello, </a:t>
            </a:r>
            <a: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&lt;?= </a:t>
            </a:r>
            <a:r>
              <a:rPr kumimoji="0" lang="bg-BG" altLang="bg-BG" sz="22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$user</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?&gt;</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h1</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endParaRPr kumimoji="0" lang="bg-BG" altLang="bg-BG" sz="2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082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Leaks (3)</a:t>
            </a:r>
            <a:endParaRPr lang="bg-BG" dirty="0"/>
          </a:p>
        </p:txBody>
      </p:sp>
      <p:pic>
        <p:nvPicPr>
          <p:cNvPr id="4" name="Picture 3"/>
          <p:cNvPicPr>
            <a:picLocks noChangeAspect="1"/>
          </p:cNvPicPr>
          <p:nvPr/>
        </p:nvPicPr>
        <p:blipFill>
          <a:blip r:embed="rId3"/>
          <a:stretch>
            <a:fillRect/>
          </a:stretch>
        </p:blipFill>
        <p:spPr>
          <a:xfrm>
            <a:off x="3081337" y="1677352"/>
            <a:ext cx="6851333" cy="4937553"/>
          </a:xfrm>
          <a:prstGeom prst="rect">
            <a:avLst/>
          </a:prstGeom>
        </p:spPr>
      </p:pic>
      <p:cxnSp>
        <p:nvCxnSpPr>
          <p:cNvPr id="6" name="Straight Connector 5"/>
          <p:cNvCxnSpPr/>
          <p:nvPr/>
        </p:nvCxnSpPr>
        <p:spPr>
          <a:xfrm>
            <a:off x="1200150" y="1440180"/>
            <a:ext cx="9715500" cy="4834890"/>
          </a:xfrm>
          <a:prstGeom prst="line">
            <a:avLst/>
          </a:prstGeom>
          <a:ln w="203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85088" y="1440180"/>
            <a:ext cx="9830562" cy="4834890"/>
          </a:xfrm>
          <a:prstGeom prst="line">
            <a:avLst/>
          </a:prstGeom>
          <a:ln w="203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95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Leaks (4)</a:t>
            </a:r>
            <a:endParaRPr lang="bg-BG" dirty="0"/>
          </a:p>
        </p:txBody>
      </p:sp>
      <p:sp>
        <p:nvSpPr>
          <p:cNvPr id="3" name="Rectangle 1"/>
          <p:cNvSpPr>
            <a:spLocks noChangeArrowheads="1"/>
          </p:cNvSpPr>
          <p:nvPr/>
        </p:nvSpPr>
        <p:spPr bwMode="auto">
          <a:xfrm>
            <a:off x="586425" y="2291149"/>
            <a:ext cx="11605576" cy="21236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&lt;?php</a:t>
            </a:r>
            <a:b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br>
            <a:r>
              <a:rPr kumimoji="0" lang="bg-BG" altLang="bg-BG" sz="22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$user </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isset</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2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$_POST</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2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'username'</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bg-BG" altLang="bg-BG" sz="22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$_POST</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2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'username'</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bg-BG" altLang="bg-BG" sz="22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"Guest"</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?&gt;</a:t>
            </a:r>
            <a:b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br>
            <a: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r>
            <a:b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b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h1</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&gt;Hello, </a:t>
            </a:r>
            <a: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&lt;?= </a:t>
            </a:r>
            <a:r>
              <a:rPr kumimoji="0" lang="en-US"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htmlentities(</a:t>
            </a:r>
            <a:r>
              <a:rPr kumimoji="0" lang="bg-BG" altLang="bg-BG" sz="22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$user</a:t>
            </a:r>
            <a:r>
              <a:rPr kumimoji="0" lang="en-US" altLang="bg-BG" sz="22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?&gt;</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h1</a:t>
            </a:r>
            <a: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endParaRPr kumimoji="0" lang="bg-BG" altLang="bg-BG" sz="2200" b="0" i="0" u="none" strike="noStrike" cap="none" normalizeH="0" baseline="0" dirty="0" smtClean="0">
              <a:ln>
                <a:noFill/>
              </a:ln>
              <a:solidFill>
                <a:schemeClr val="tx1"/>
              </a:solidFill>
              <a:effectLst/>
              <a:latin typeface="Arial" panose="020B0604020202020204" pitchFamily="34" charset="0"/>
            </a:endParaRPr>
          </a:p>
        </p:txBody>
      </p:sp>
      <p:sp>
        <p:nvSpPr>
          <p:cNvPr id="4" name="Oval 3"/>
          <p:cNvSpPr/>
          <p:nvPr/>
        </p:nvSpPr>
        <p:spPr>
          <a:xfrm>
            <a:off x="3021330" y="3684270"/>
            <a:ext cx="2430780" cy="327660"/>
          </a:xfrm>
          <a:prstGeom prst="ellipse">
            <a:avLst/>
          </a:prstGeom>
          <a:solidFill>
            <a:schemeClr val="accent2">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Tree>
    <p:extLst>
      <p:ext uri="{BB962C8B-B14F-4D97-AF65-F5344CB8AC3E}">
        <p14:creationId xmlns:p14="http://schemas.microsoft.com/office/powerpoint/2010/main" val="193151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Leaks (5)</a:t>
            </a:r>
            <a:endParaRPr lang="bg-BG" dirty="0"/>
          </a:p>
        </p:txBody>
      </p:sp>
      <p:pic>
        <p:nvPicPr>
          <p:cNvPr id="5" name="Picture 4"/>
          <p:cNvPicPr>
            <a:picLocks noChangeAspect="1"/>
          </p:cNvPicPr>
          <p:nvPr/>
        </p:nvPicPr>
        <p:blipFill>
          <a:blip r:embed="rId3"/>
          <a:stretch>
            <a:fillRect/>
          </a:stretch>
        </p:blipFill>
        <p:spPr>
          <a:xfrm>
            <a:off x="809031" y="2394584"/>
            <a:ext cx="11146536" cy="3331845"/>
          </a:xfrm>
          <a:prstGeom prst="rect">
            <a:avLst/>
          </a:prstGeom>
        </p:spPr>
      </p:pic>
    </p:spTree>
    <p:extLst>
      <p:ext uri="{BB962C8B-B14F-4D97-AF65-F5344CB8AC3E}">
        <p14:creationId xmlns:p14="http://schemas.microsoft.com/office/powerpoint/2010/main" val="403887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Persisting Values</a:t>
            </a:r>
            <a:endParaRPr lang="bg-BG" dirty="0"/>
          </a:p>
        </p:txBody>
      </p:sp>
      <p:sp>
        <p:nvSpPr>
          <p:cNvPr id="3" name="Content Placeholder 2"/>
          <p:cNvSpPr>
            <a:spLocks noGrp="1"/>
          </p:cNvSpPr>
          <p:nvPr>
            <p:ph sz="quarter" idx="12"/>
          </p:nvPr>
        </p:nvSpPr>
        <p:spPr/>
        <p:txBody>
          <a:bodyPr/>
          <a:lstStyle/>
          <a:p>
            <a:r>
              <a:rPr lang="en-US" dirty="0" smtClean="0"/>
              <a:t>Sessions &amp;&amp; Cookies</a:t>
            </a:r>
            <a:endParaRPr lang="en-US" dirty="0"/>
          </a:p>
        </p:txBody>
      </p:sp>
    </p:spTree>
    <p:extLst>
      <p:ext uri="{BB962C8B-B14F-4D97-AF65-F5344CB8AC3E}">
        <p14:creationId xmlns:p14="http://schemas.microsoft.com/office/powerpoint/2010/main" val="382949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697480"/>
            <a:ext cx="12192000" cy="1565910"/>
          </a:xfrm>
          <a:solidFill>
            <a:schemeClr val="tx2">
              <a:alpha val="60000"/>
            </a:schemeClr>
          </a:solidFill>
        </p:spPr>
        <p:txBody>
          <a:bodyPr/>
          <a:lstStyle/>
          <a:p>
            <a:pPr algn="ctr"/>
            <a:r>
              <a:rPr lang="en-US" sz="8500" dirty="0" smtClean="0">
                <a:solidFill>
                  <a:schemeClr val="bg1"/>
                </a:solidFill>
              </a:rPr>
              <a:t>COOKIES</a:t>
            </a:r>
            <a:endParaRPr lang="bg-BG" sz="8500" dirty="0">
              <a:solidFill>
                <a:schemeClr val="bg1"/>
              </a:solidFill>
            </a:endParaRPr>
          </a:p>
        </p:txBody>
      </p:sp>
    </p:spTree>
    <p:extLst>
      <p:ext uri="{BB962C8B-B14F-4D97-AF65-F5344CB8AC3E}">
        <p14:creationId xmlns:p14="http://schemas.microsoft.com/office/powerpoint/2010/main" val="365208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Cookies</a:t>
            </a:r>
            <a:endParaRPr lang="bg-BG" dirty="0"/>
          </a:p>
        </p:txBody>
      </p:sp>
      <p:pic>
        <p:nvPicPr>
          <p:cNvPr id="4" name="Picture 3"/>
          <p:cNvPicPr>
            <a:picLocks noChangeAspect="1"/>
          </p:cNvPicPr>
          <p:nvPr/>
        </p:nvPicPr>
        <p:blipFill>
          <a:blip r:embed="rId3"/>
          <a:stretch>
            <a:fillRect/>
          </a:stretch>
        </p:blipFill>
        <p:spPr>
          <a:xfrm>
            <a:off x="586424" y="1701165"/>
            <a:ext cx="9700575" cy="5039638"/>
          </a:xfrm>
          <a:prstGeom prst="rect">
            <a:avLst/>
          </a:prstGeom>
        </p:spPr>
      </p:pic>
    </p:spTree>
    <p:extLst>
      <p:ext uri="{BB962C8B-B14F-4D97-AF65-F5344CB8AC3E}">
        <p14:creationId xmlns:p14="http://schemas.microsoft.com/office/powerpoint/2010/main" val="382259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Cookies (2)</a:t>
            </a:r>
            <a:endParaRPr lang="bg-BG" dirty="0"/>
          </a:p>
        </p:txBody>
      </p:sp>
      <p:sp>
        <p:nvSpPr>
          <p:cNvPr id="3" name="Rectangle 1"/>
          <p:cNvSpPr>
            <a:spLocks noChangeArrowheads="1"/>
          </p:cNvSpPr>
          <p:nvPr/>
        </p:nvSpPr>
        <p:spPr bwMode="auto">
          <a:xfrm>
            <a:off x="1696212" y="4699009"/>
            <a:ext cx="6411468"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0" i="1"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setcookie</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'color'</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$color</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bg-BG" altLang="bg-BG" sz="2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696212" y="2864408"/>
            <a:ext cx="5554726"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$color </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$_POST</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'color'</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bg-BG" altLang="bg-BG" sz="2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837003" y="2341188"/>
            <a:ext cx="6413935"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isset</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$_POST</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'color'</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bg-BG" altLang="bg-BG" sz="2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837003" y="6078748"/>
            <a:ext cx="399468"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bg-BG" altLang="bg-BG" sz="2800" b="0" i="0" u="none" strike="noStrike" cap="none" normalizeH="0" baseline="0" dirty="0" smtClean="0">
              <a:ln>
                <a:noFill/>
              </a:ln>
              <a:solidFill>
                <a:schemeClr val="tx1"/>
              </a:solidFill>
              <a:effectLst/>
              <a:latin typeface="Arial" panose="020B0604020202020204" pitchFamily="34" charset="0"/>
            </a:endParaRPr>
          </a:p>
        </p:txBody>
      </p:sp>
      <p:grpSp>
        <p:nvGrpSpPr>
          <p:cNvPr id="10" name="Group 9"/>
          <p:cNvGrpSpPr/>
          <p:nvPr/>
        </p:nvGrpSpPr>
        <p:grpSpPr>
          <a:xfrm>
            <a:off x="837003" y="1841052"/>
            <a:ext cx="11341170" cy="2918399"/>
            <a:chOff x="837003" y="1841052"/>
            <a:chExt cx="11341170" cy="2918399"/>
          </a:xfrm>
        </p:grpSpPr>
        <p:sp>
          <p:nvSpPr>
            <p:cNvPr id="8" name="Rectangle 5"/>
            <p:cNvSpPr>
              <a:spLocks noChangeArrowheads="1"/>
            </p:cNvSpPr>
            <p:nvPr/>
          </p:nvSpPr>
          <p:spPr bwMode="auto">
            <a:xfrm>
              <a:off x="837003" y="1841052"/>
              <a:ext cx="11341170" cy="5078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7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$colors </a:t>
              </a:r>
              <a:r>
                <a:rPr kumimoji="0" lang="bg-BG" altLang="bg-BG" sz="27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7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"white"</a:t>
              </a:r>
              <a:r>
                <a:rPr kumimoji="0" lang="bg-BG" altLang="bg-BG" sz="27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7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"red"</a:t>
              </a:r>
              <a:r>
                <a:rPr kumimoji="0" lang="bg-BG" altLang="bg-BG" sz="27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7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"green"</a:t>
              </a:r>
              <a:r>
                <a:rPr kumimoji="0" lang="bg-BG" altLang="bg-BG" sz="27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7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"blue"</a:t>
              </a:r>
              <a:r>
                <a:rPr kumimoji="0" lang="bg-BG" altLang="bg-BG" sz="27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7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"orange"</a:t>
              </a:r>
              <a:r>
                <a:rPr kumimoji="0" lang="bg-BG" altLang="bg-BG" sz="27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bg-BG" altLang="bg-BG" sz="2700" b="0" i="0" u="none" strike="noStrike" cap="none" normalizeH="0" baseline="0" dirty="0" smtClean="0">
                <a:ln>
                  <a:noFill/>
                </a:ln>
                <a:solidFill>
                  <a:schemeClr val="tx1"/>
                </a:solidFill>
                <a:effectLst/>
                <a:latin typeface="Arial" panose="020B0604020202020204" pitchFamily="34" charset="0"/>
              </a:endParaRPr>
            </a:p>
          </p:txBody>
        </p:sp>
        <p:sp>
          <p:nvSpPr>
            <p:cNvPr id="9" name="Rectangle 6"/>
            <p:cNvSpPr>
              <a:spLocks noChangeArrowheads="1"/>
            </p:cNvSpPr>
            <p:nvPr/>
          </p:nvSpPr>
          <p:spPr bwMode="auto">
            <a:xfrm>
              <a:off x="1696212" y="3374456"/>
              <a:ext cx="7273145"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0" i="1"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in_array</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$color</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$colors</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$color </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$colors</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bg-BG" altLang="bg-BG" sz="2800" b="0" i="0" u="none" strike="noStrike" cap="none" normalizeH="0" baseline="0" dirty="0" smtClean="0">
                <a:ln>
                  <a:noFill/>
                </a:ln>
                <a:solidFill>
                  <a:schemeClr val="tx1"/>
                </a:solidFill>
                <a:effectLst/>
                <a:latin typeface="Arial" panose="020B0604020202020204" pitchFamily="34" charset="0"/>
              </a:endParaRPr>
            </a:p>
          </p:txBody>
        </p:sp>
      </p:grpSp>
      <p:sp>
        <p:nvSpPr>
          <p:cNvPr id="11" name="Rectangle 7"/>
          <p:cNvSpPr>
            <a:spLocks noChangeArrowheads="1"/>
          </p:cNvSpPr>
          <p:nvPr/>
        </p:nvSpPr>
        <p:spPr bwMode="auto">
          <a:xfrm>
            <a:off x="1696212" y="5216030"/>
            <a:ext cx="7058343"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0" i="1"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header</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"Location: profile.php"</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8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exit</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bg-BG" altLang="bg-BG"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91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Cookies (3)</a:t>
            </a:r>
            <a:endParaRPr lang="bg-BG" dirty="0"/>
          </a:p>
        </p:txBody>
      </p:sp>
      <p:pic>
        <p:nvPicPr>
          <p:cNvPr id="3" name="Picture 2"/>
          <p:cNvPicPr>
            <a:picLocks noChangeAspect="1"/>
          </p:cNvPicPr>
          <p:nvPr/>
        </p:nvPicPr>
        <p:blipFill>
          <a:blip r:embed="rId3"/>
          <a:stretch>
            <a:fillRect/>
          </a:stretch>
        </p:blipFill>
        <p:spPr>
          <a:xfrm>
            <a:off x="586425" y="1553027"/>
            <a:ext cx="7557831" cy="5141673"/>
          </a:xfrm>
          <a:prstGeom prst="rect">
            <a:avLst/>
          </a:prstGeom>
        </p:spPr>
      </p:pic>
    </p:spTree>
    <p:extLst>
      <p:ext uri="{BB962C8B-B14F-4D97-AF65-F5344CB8AC3E}">
        <p14:creationId xmlns:p14="http://schemas.microsoft.com/office/powerpoint/2010/main" val="349460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0" y="0"/>
            <a:ext cx="12192000" cy="6858000"/>
          </a:xfrm>
        </p:spPr>
        <p:txBody>
          <a:bodyPr/>
          <a:lstStyle/>
          <a:p>
            <a:r>
              <a:rPr lang="en-US" dirty="0" smtClean="0"/>
              <a:t>Hypertext Transfer Protocol</a:t>
            </a:r>
            <a:endParaRPr lang="bg-BG" dirty="0"/>
          </a:p>
        </p:txBody>
      </p:sp>
    </p:spTree>
    <p:extLst>
      <p:ext uri="{BB962C8B-B14F-4D97-AF65-F5344CB8AC3E}">
        <p14:creationId xmlns:p14="http://schemas.microsoft.com/office/powerpoint/2010/main" val="308910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Cookies (4)</a:t>
            </a:r>
            <a:endParaRPr lang="bg-BG" dirty="0"/>
          </a:p>
        </p:txBody>
      </p:sp>
      <p:pic>
        <p:nvPicPr>
          <p:cNvPr id="4" name="Picture 3"/>
          <p:cNvPicPr>
            <a:picLocks noChangeAspect="1"/>
          </p:cNvPicPr>
          <p:nvPr/>
        </p:nvPicPr>
        <p:blipFill>
          <a:blip r:embed="rId3"/>
          <a:stretch>
            <a:fillRect/>
          </a:stretch>
        </p:blipFill>
        <p:spPr>
          <a:xfrm>
            <a:off x="586425" y="1553028"/>
            <a:ext cx="10157775" cy="5249860"/>
          </a:xfrm>
          <a:prstGeom prst="rect">
            <a:avLst/>
          </a:prstGeom>
        </p:spPr>
      </p:pic>
    </p:spTree>
    <p:extLst>
      <p:ext uri="{BB962C8B-B14F-4D97-AF65-F5344CB8AC3E}">
        <p14:creationId xmlns:p14="http://schemas.microsoft.com/office/powerpoint/2010/main" val="43621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Cookies (5)</a:t>
            </a:r>
            <a:endParaRPr lang="bg-BG" dirty="0"/>
          </a:p>
        </p:txBody>
      </p:sp>
      <p:pic>
        <p:nvPicPr>
          <p:cNvPr id="3" name="Picture 2"/>
          <p:cNvPicPr>
            <a:picLocks noChangeAspect="1"/>
          </p:cNvPicPr>
          <p:nvPr/>
        </p:nvPicPr>
        <p:blipFill>
          <a:blip r:embed="rId3"/>
          <a:stretch>
            <a:fillRect/>
          </a:stretch>
        </p:blipFill>
        <p:spPr>
          <a:xfrm>
            <a:off x="586425" y="1553026"/>
            <a:ext cx="11340209" cy="4962073"/>
          </a:xfrm>
          <a:prstGeom prst="rect">
            <a:avLst/>
          </a:prstGeom>
        </p:spPr>
      </p:pic>
    </p:spTree>
    <p:extLst>
      <p:ext uri="{BB962C8B-B14F-4D97-AF65-F5344CB8AC3E}">
        <p14:creationId xmlns:p14="http://schemas.microsoft.com/office/powerpoint/2010/main" val="25764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Cookies (6)</a:t>
            </a:r>
            <a:endParaRPr lang="bg-BG" dirty="0"/>
          </a:p>
        </p:txBody>
      </p:sp>
      <p:sp>
        <p:nvSpPr>
          <p:cNvPr id="4" name="Rectangle 1"/>
          <p:cNvSpPr>
            <a:spLocks noChangeArrowheads="1"/>
          </p:cNvSpPr>
          <p:nvPr/>
        </p:nvSpPr>
        <p:spPr bwMode="auto">
          <a:xfrm>
            <a:off x="586425" y="1553027"/>
            <a:ext cx="11245386"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html</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&lt;?php if </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isset</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4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$_COOKIE</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'color'</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?&gt;</a:t>
            </a:r>
            <a:b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b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body </a:t>
            </a:r>
            <a:r>
              <a:rPr kumimoji="0" lang="bg-BG" altLang="bg-BG" sz="24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style=</a:t>
            </a:r>
            <a:r>
              <a:rPr kumimoji="0" lang="bg-BG" altLang="bg-BG" sz="2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bg-BG" altLang="bg-BG" sz="24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background-color</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&lt;?=</a:t>
            </a:r>
            <a:r>
              <a:rPr kumimoji="0" lang="bg-BG" altLang="bg-BG" sz="24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$_COOKIE</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'color'</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?&gt;</a:t>
            </a:r>
            <a:r>
              <a:rPr kumimoji="0" lang="bg-BG" altLang="bg-BG" sz="2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&lt;?php else</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?&gt;</a:t>
            </a:r>
            <a:b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b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body</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&lt;?php endif</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?&gt;</a:t>
            </a:r>
            <a:b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b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r>
            <a:b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b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form </a:t>
            </a:r>
            <a:r>
              <a:rPr kumimoji="0" lang="bg-BG" altLang="bg-BG" sz="24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action=</a:t>
            </a:r>
            <a:r>
              <a:rPr kumimoji="0" lang="bg-BG" altLang="bg-BG" sz="2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"color-management.php" </a:t>
            </a:r>
            <a:r>
              <a:rPr kumimoji="0" lang="bg-BG" altLang="bg-BG" sz="24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method=</a:t>
            </a:r>
            <a:r>
              <a:rPr kumimoji="0" lang="bg-BG" altLang="bg-BG" sz="2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"post"</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input </a:t>
            </a:r>
            <a:r>
              <a:rPr kumimoji="0" lang="bg-BG" altLang="bg-BG" sz="24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type=</a:t>
            </a:r>
            <a:r>
              <a:rPr kumimoji="0" lang="bg-BG" altLang="bg-BG" sz="2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"text" </a:t>
            </a:r>
            <a:r>
              <a:rPr kumimoji="0" lang="bg-BG" altLang="bg-BG" sz="24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name=</a:t>
            </a:r>
            <a:r>
              <a:rPr kumimoji="0" lang="bg-BG" altLang="bg-BG" sz="2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"color"</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input </a:t>
            </a:r>
            <a:r>
              <a:rPr kumimoji="0" lang="bg-BG" altLang="bg-BG" sz="24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type=</a:t>
            </a:r>
            <a:r>
              <a:rPr kumimoji="0" lang="bg-BG" altLang="bg-BG" sz="2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"submit" </a:t>
            </a:r>
            <a:r>
              <a:rPr kumimoji="0" lang="bg-BG" altLang="bg-BG" sz="24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value=</a:t>
            </a:r>
            <a:r>
              <a:rPr kumimoji="0" lang="bg-BG" altLang="bg-BG" sz="2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"Change Background Color"</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form</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body</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bg-BG" altLang="bg-BG" sz="2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html</a:t>
            </a:r>
            <a: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bg-BG" altLang="bg-BG"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endParaRPr kumimoji="0" lang="bg-BG" altLang="bg-BG" sz="2400" b="0" i="0" u="none" strike="noStrike" cap="none" normalizeH="0" baseline="0" dirty="0" smtClean="0">
              <a:ln>
                <a:noFill/>
              </a:ln>
              <a:solidFill>
                <a:schemeClr val="tx1"/>
              </a:solidFill>
              <a:effectLst/>
              <a:latin typeface="Arial" panose="020B0604020202020204" pitchFamily="34" charset="0"/>
            </a:endParaRPr>
          </a:p>
        </p:txBody>
      </p:sp>
      <p:sp>
        <p:nvSpPr>
          <p:cNvPr id="5" name="Oval 4"/>
          <p:cNvSpPr/>
          <p:nvPr/>
        </p:nvSpPr>
        <p:spPr>
          <a:xfrm>
            <a:off x="2426970" y="1935480"/>
            <a:ext cx="4179570" cy="464820"/>
          </a:xfrm>
          <a:prstGeom prst="ellipse">
            <a:avLst/>
          </a:prstGeom>
          <a:solidFill>
            <a:schemeClr val="accent2">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6" name="Oval 5"/>
          <p:cNvSpPr/>
          <p:nvPr/>
        </p:nvSpPr>
        <p:spPr>
          <a:xfrm>
            <a:off x="7129390" y="2313688"/>
            <a:ext cx="4179570" cy="464820"/>
          </a:xfrm>
          <a:prstGeom prst="ellipse">
            <a:avLst/>
          </a:prstGeom>
          <a:solidFill>
            <a:schemeClr val="accent2">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Tree>
    <p:extLst>
      <p:ext uri="{BB962C8B-B14F-4D97-AF65-F5344CB8AC3E}">
        <p14:creationId xmlns:p14="http://schemas.microsoft.com/office/powerpoint/2010/main" val="364632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903106"/>
            <a:ext cx="12192000" cy="1188834"/>
          </a:xfrm>
          <a:solidFill>
            <a:schemeClr val="accent1">
              <a:alpha val="61000"/>
            </a:schemeClr>
          </a:solidFill>
        </p:spPr>
        <p:txBody>
          <a:bodyPr/>
          <a:lstStyle/>
          <a:p>
            <a:pPr algn="ctr"/>
            <a:r>
              <a:rPr lang="en-US" sz="8200" dirty="0" smtClean="0">
                <a:solidFill>
                  <a:schemeClr val="bg1"/>
                </a:solidFill>
              </a:rPr>
              <a:t>SESSIONS</a:t>
            </a:r>
            <a:endParaRPr lang="bg-BG" sz="8200" dirty="0">
              <a:solidFill>
                <a:schemeClr val="bg1"/>
              </a:solidFill>
            </a:endParaRPr>
          </a:p>
        </p:txBody>
      </p:sp>
    </p:spTree>
    <p:extLst>
      <p:ext uri="{BB962C8B-B14F-4D97-AF65-F5344CB8AC3E}">
        <p14:creationId xmlns:p14="http://schemas.microsoft.com/office/powerpoint/2010/main" val="237443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Sessions</a:t>
            </a:r>
            <a:endParaRPr lang="bg-BG" dirty="0"/>
          </a:p>
        </p:txBody>
      </p:sp>
      <p:sp>
        <p:nvSpPr>
          <p:cNvPr id="7" name="Rectangle 2"/>
          <p:cNvSpPr>
            <a:spLocks noChangeArrowheads="1"/>
          </p:cNvSpPr>
          <p:nvPr/>
        </p:nvSpPr>
        <p:spPr bwMode="auto">
          <a:xfrm>
            <a:off x="457200" y="2560975"/>
            <a:ext cx="11734800"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isset</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$_POST</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'username'</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$_POST</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'password'</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$user </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$_POST</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'username'</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$pass </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$_POST</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'password'</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8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$user </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8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"admin" </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&amp;&amp; </a:t>
            </a: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$pass </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8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"t0ps3c</a:t>
            </a:r>
            <a:r>
              <a:rPr kumimoji="0" lang="en-US" altLang="bg-BG" sz="28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r</a:t>
            </a:r>
            <a:r>
              <a:rPr kumimoji="0" lang="bg-BG" altLang="bg-BG" sz="28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3tp4s"</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800" b="0" i="1"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header</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"Location: </a:t>
            </a:r>
            <a:r>
              <a:rPr kumimoji="0" lang="en-US" altLang="bg-BG" sz="28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admin</a:t>
            </a:r>
            <a:r>
              <a:rPr kumimoji="0" lang="bg-BG" altLang="bg-BG" sz="28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.php"</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bg-BG" altLang="bg-BG" sz="2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2251710" y="4330690"/>
            <a:ext cx="6199133"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$_SESSION</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8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'isAdmin'</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bg-BG" altLang="bg-BG" sz="28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true</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bg-BG" altLang="bg-BG" sz="2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4"/>
          <p:cNvSpPr>
            <a:spLocks noChangeArrowheads="1"/>
          </p:cNvSpPr>
          <p:nvPr/>
        </p:nvSpPr>
        <p:spPr bwMode="auto">
          <a:xfrm>
            <a:off x="440958" y="2127260"/>
            <a:ext cx="3621504"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0" i="1"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session_start</a:t>
            </a:r>
            <a:r>
              <a:rPr kumimoji="0" lang="bg-BG" altLang="bg-BG" sz="2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bg-BG" altLang="bg-BG"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16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Sessions (2)</a:t>
            </a:r>
            <a:endParaRPr lang="bg-BG" dirty="0"/>
          </a:p>
        </p:txBody>
      </p:sp>
      <p:sp>
        <p:nvSpPr>
          <p:cNvPr id="3" name="Rectangle 1"/>
          <p:cNvSpPr>
            <a:spLocks noChangeArrowheads="1"/>
          </p:cNvSpPr>
          <p:nvPr/>
        </p:nvSpPr>
        <p:spPr bwMode="auto">
          <a:xfrm>
            <a:off x="586425" y="2447029"/>
            <a:ext cx="11341566" cy="2785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5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admin.php</a:t>
            </a:r>
            <a:br>
              <a:rPr kumimoji="0" lang="bg-BG" altLang="bg-BG" sz="25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bg-BG" altLang="bg-BG" sz="25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r>
            <a:br>
              <a:rPr kumimoji="0" lang="bg-BG" altLang="bg-BG" sz="25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bg-BG" altLang="bg-BG" sz="25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5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isset</a:t>
            </a:r>
            <a: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5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$_SESSION</a:t>
            </a:r>
            <a: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5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'isAdmin'</a:t>
            </a:r>
            <a: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&amp;&amp; </a:t>
            </a:r>
            <a:r>
              <a:rPr kumimoji="0" lang="bg-BG" altLang="bg-BG" sz="2500" b="0" i="0" u="none" strike="noStrike" cap="none" normalizeH="0" baseline="0" dirty="0" smtClean="0">
                <a:ln>
                  <a:noFill/>
                </a:ln>
                <a:solidFill>
                  <a:srgbClr val="660000"/>
                </a:solidFill>
                <a:effectLst/>
                <a:latin typeface="Courier New" panose="02070309020205020404" pitchFamily="49" charset="0"/>
                <a:cs typeface="Courier New" panose="02070309020205020404" pitchFamily="49" charset="0"/>
              </a:rPr>
              <a:t>$_SESSION</a:t>
            </a:r>
            <a: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5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'isAdmin'</a:t>
            </a:r>
            <a: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5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echo </a:t>
            </a:r>
            <a:r>
              <a:rPr kumimoji="0" lang="bg-BG" altLang="bg-BG" sz="25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"Welcome to the admin panel"</a:t>
            </a:r>
            <a: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5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else </a:t>
            </a:r>
            <a: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5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echo </a:t>
            </a:r>
            <a:r>
              <a:rPr kumimoji="0" lang="bg-BG" altLang="bg-BG" sz="25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"You are not authorized to this area!"</a:t>
            </a:r>
            <a: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bg-BG" altLang="bg-BG" sz="25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586425" y="2843001"/>
            <a:ext cx="3262432" cy="4770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500" b="0" i="1"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session_start</a:t>
            </a:r>
            <a:r>
              <a:rPr kumimoji="0" lang="bg-BG" altLang="bg-BG" sz="25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bg-BG" altLang="bg-BG" sz="2500" b="0" i="0" u="none" strike="noStrike" cap="none" normalizeH="0" baseline="0" dirty="0" smtClean="0">
              <a:ln>
                <a:noFill/>
              </a:ln>
              <a:solidFill>
                <a:schemeClr val="tx1"/>
              </a:solidFill>
              <a:effectLst/>
              <a:latin typeface="Arial" panose="020B0604020202020204" pitchFamily="34" charset="0"/>
            </a:endParaRPr>
          </a:p>
        </p:txBody>
      </p:sp>
      <p:sp>
        <p:nvSpPr>
          <p:cNvPr id="10" name="Oval 9"/>
          <p:cNvSpPr/>
          <p:nvPr/>
        </p:nvSpPr>
        <p:spPr>
          <a:xfrm>
            <a:off x="127856" y="2855235"/>
            <a:ext cx="4179570" cy="464820"/>
          </a:xfrm>
          <a:prstGeom prst="ellipse">
            <a:avLst/>
          </a:prstGeom>
          <a:solidFill>
            <a:schemeClr val="accent2">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Tree>
    <p:extLst>
      <p:ext uri="{BB962C8B-B14F-4D97-AF65-F5344CB8AC3E}">
        <p14:creationId xmlns:p14="http://schemas.microsoft.com/office/powerpoint/2010/main" val="236937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Sessions (3)</a:t>
            </a:r>
            <a:endParaRPr lang="bg-BG" dirty="0"/>
          </a:p>
        </p:txBody>
      </p:sp>
      <p:sp>
        <p:nvSpPr>
          <p:cNvPr id="5" name="Rectangle 1"/>
          <p:cNvSpPr>
            <a:spLocks noChangeArrowheads="1"/>
          </p:cNvSpPr>
          <p:nvPr/>
        </p:nvSpPr>
        <p:spPr bwMode="auto">
          <a:xfrm>
            <a:off x="586425" y="2454224"/>
            <a:ext cx="10956846"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5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admin.php</a:t>
            </a:r>
            <a:br>
              <a:rPr kumimoji="0" lang="bg-BG" altLang="bg-BG" sz="25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bg-BG" altLang="bg-BG" sz="25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if </a:t>
            </a:r>
            <a: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5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isset</a:t>
            </a:r>
            <a: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500" b="0" i="0" u="none" strike="noStrike" cap="none" normalizeH="0" baseline="0" smtClean="0">
                <a:ln>
                  <a:noFill/>
                </a:ln>
                <a:solidFill>
                  <a:srgbClr val="660000"/>
                </a:solidFill>
                <a:effectLst/>
                <a:latin typeface="Courier New" panose="02070309020205020404" pitchFamily="49" charset="0"/>
                <a:cs typeface="Courier New" panose="02070309020205020404" pitchFamily="49" charset="0"/>
              </a:rPr>
              <a:t>$_COOKIE</a:t>
            </a:r>
            <a: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5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'isAdmin'</a:t>
            </a:r>
            <a: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&amp;&amp; </a:t>
            </a:r>
            <a:r>
              <a:rPr kumimoji="0" lang="bg-BG" altLang="bg-BG" sz="2500" b="0" i="0" u="none" strike="noStrike" cap="none" normalizeH="0" baseline="0" smtClean="0">
                <a:ln>
                  <a:noFill/>
                </a:ln>
                <a:solidFill>
                  <a:srgbClr val="660000"/>
                </a:solidFill>
                <a:effectLst/>
                <a:latin typeface="Courier New" panose="02070309020205020404" pitchFamily="49" charset="0"/>
                <a:cs typeface="Courier New" panose="02070309020205020404" pitchFamily="49" charset="0"/>
              </a:rPr>
              <a:t>$_COOKIE</a:t>
            </a:r>
            <a: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bg-BG" altLang="bg-BG" sz="25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'isAdmin'</a:t>
            </a:r>
            <a: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b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5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echo </a:t>
            </a:r>
            <a:r>
              <a:rPr kumimoji="0" lang="bg-BG" altLang="bg-BG" sz="25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"Welcome to the admin panel"</a:t>
            </a:r>
            <a: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5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else </a:t>
            </a:r>
            <a: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bg-BG" altLang="bg-BG" sz="25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echo </a:t>
            </a:r>
            <a:r>
              <a:rPr kumimoji="0" lang="bg-BG" altLang="bg-BG" sz="25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"You are not authorized to this area!"</a:t>
            </a:r>
            <a: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bg-BG" altLang="bg-BG" sz="25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endParaRPr kumimoji="0" lang="bg-BG" altLang="bg-BG" sz="2500" b="0" i="0" u="none" strike="noStrike" cap="none" normalizeH="0" baseline="0" smtClean="0">
              <a:ln>
                <a:noFill/>
              </a:ln>
              <a:solidFill>
                <a:schemeClr val="tx1"/>
              </a:solidFill>
              <a:effectLst/>
              <a:latin typeface="Arial" panose="020B0604020202020204" pitchFamily="34" charset="0"/>
            </a:endParaRPr>
          </a:p>
        </p:txBody>
      </p:sp>
      <p:cxnSp>
        <p:nvCxnSpPr>
          <p:cNvPr id="7" name="Straight Connector 6"/>
          <p:cNvCxnSpPr/>
          <p:nvPr/>
        </p:nvCxnSpPr>
        <p:spPr>
          <a:xfrm>
            <a:off x="1200150" y="1440180"/>
            <a:ext cx="9715500" cy="4834890"/>
          </a:xfrm>
          <a:prstGeom prst="line">
            <a:avLst/>
          </a:prstGeom>
          <a:ln w="203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085088" y="1440180"/>
            <a:ext cx="9830562" cy="4834890"/>
          </a:xfrm>
          <a:prstGeom prst="line">
            <a:avLst/>
          </a:prstGeom>
          <a:ln w="203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18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Sessions (4)</a:t>
            </a:r>
            <a:endParaRPr lang="bg-BG" dirty="0"/>
          </a:p>
        </p:txBody>
      </p:sp>
      <p:pic>
        <p:nvPicPr>
          <p:cNvPr id="3" name="Picture 2"/>
          <p:cNvPicPr>
            <a:picLocks noChangeAspect="1"/>
          </p:cNvPicPr>
          <p:nvPr/>
        </p:nvPicPr>
        <p:blipFill>
          <a:blip r:embed="rId3"/>
          <a:stretch>
            <a:fillRect/>
          </a:stretch>
        </p:blipFill>
        <p:spPr>
          <a:xfrm>
            <a:off x="940117" y="1646872"/>
            <a:ext cx="6432233" cy="5039566"/>
          </a:xfrm>
          <a:prstGeom prst="rect">
            <a:avLst/>
          </a:prstGeom>
        </p:spPr>
      </p:pic>
    </p:spTree>
    <p:extLst>
      <p:ext uri="{BB962C8B-B14F-4D97-AF65-F5344CB8AC3E}">
        <p14:creationId xmlns:p14="http://schemas.microsoft.com/office/powerpoint/2010/main" val="254817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Sessions (5)</a:t>
            </a:r>
            <a:endParaRPr lang="bg-BG" dirty="0"/>
          </a:p>
        </p:txBody>
      </p:sp>
      <p:pic>
        <p:nvPicPr>
          <p:cNvPr id="4" name="Picture 3"/>
          <p:cNvPicPr>
            <a:picLocks noChangeAspect="1"/>
          </p:cNvPicPr>
          <p:nvPr/>
        </p:nvPicPr>
        <p:blipFill>
          <a:blip r:embed="rId3"/>
          <a:stretch>
            <a:fillRect/>
          </a:stretch>
        </p:blipFill>
        <p:spPr>
          <a:xfrm>
            <a:off x="1250632" y="2787014"/>
            <a:ext cx="9215059" cy="1510665"/>
          </a:xfrm>
          <a:prstGeom prst="rect">
            <a:avLst/>
          </a:prstGeom>
        </p:spPr>
      </p:pic>
    </p:spTree>
    <p:extLst>
      <p:ext uri="{BB962C8B-B14F-4D97-AF65-F5344CB8AC3E}">
        <p14:creationId xmlns:p14="http://schemas.microsoft.com/office/powerpoint/2010/main" val="124028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Sessions (6)</a:t>
            </a:r>
            <a:endParaRPr lang="bg-BG" dirty="0"/>
          </a:p>
        </p:txBody>
      </p:sp>
      <p:pic>
        <p:nvPicPr>
          <p:cNvPr id="3" name="Picture 2"/>
          <p:cNvPicPr>
            <a:picLocks noChangeAspect="1"/>
          </p:cNvPicPr>
          <p:nvPr/>
        </p:nvPicPr>
        <p:blipFill>
          <a:blip r:embed="rId3"/>
          <a:stretch>
            <a:fillRect/>
          </a:stretch>
        </p:blipFill>
        <p:spPr>
          <a:xfrm>
            <a:off x="727710" y="1553027"/>
            <a:ext cx="6816090" cy="5177607"/>
          </a:xfrm>
          <a:prstGeom prst="rect">
            <a:avLst/>
          </a:prstGeom>
        </p:spPr>
      </p:pic>
    </p:spTree>
    <p:extLst>
      <p:ext uri="{BB962C8B-B14F-4D97-AF65-F5344CB8AC3E}">
        <p14:creationId xmlns:p14="http://schemas.microsoft.com/office/powerpoint/2010/main" val="373687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a:t>
            </a:r>
            <a:endParaRPr lang="bg-BG" dirty="0"/>
          </a:p>
        </p:txBody>
      </p:sp>
      <p:sp>
        <p:nvSpPr>
          <p:cNvPr id="5" name="Freeform 4"/>
          <p:cNvSpPr>
            <a:spLocks/>
          </p:cNvSpPr>
          <p:nvPr/>
        </p:nvSpPr>
        <p:spPr bwMode="auto">
          <a:xfrm>
            <a:off x="3891174" y="1598801"/>
            <a:ext cx="4159269" cy="774700"/>
          </a:xfrm>
          <a:custGeom>
            <a:avLst/>
            <a:gdLst/>
            <a:ahLst/>
            <a:cxnLst>
              <a:cxn ang="0">
                <a:pos x="0" y="488"/>
              </a:cxn>
              <a:cxn ang="0">
                <a:pos x="1089" y="4"/>
              </a:cxn>
              <a:cxn ang="0">
                <a:pos x="2250" y="464"/>
              </a:cxn>
            </a:cxnLst>
            <a:rect l="0" t="0" r="r" b="b"/>
            <a:pathLst>
              <a:path w="2250" h="488">
                <a:moveTo>
                  <a:pt x="0" y="488"/>
                </a:moveTo>
                <a:cubicBezTo>
                  <a:pt x="357" y="248"/>
                  <a:pt x="714" y="8"/>
                  <a:pt x="1089" y="4"/>
                </a:cubicBezTo>
                <a:cubicBezTo>
                  <a:pt x="1464" y="0"/>
                  <a:pt x="1857" y="232"/>
                  <a:pt x="2250" y="464"/>
                </a:cubicBezTo>
              </a:path>
            </a:pathLst>
          </a:custGeom>
          <a:noFill/>
          <a:ln w="88900" cap="flat" cmpd="sng">
            <a:solidFill>
              <a:schemeClr val="tx1"/>
            </a:solidFill>
            <a:prstDash val="solid"/>
            <a:round/>
            <a:headEnd/>
            <a:tailEnd type="arrow" w="med" len="med"/>
          </a:ln>
          <a:effectLst/>
        </p:spPr>
        <p:txBody>
          <a:bodyPr wrap="none"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6" name="Freeform 5"/>
          <p:cNvSpPr>
            <a:spLocks/>
          </p:cNvSpPr>
          <p:nvPr/>
        </p:nvSpPr>
        <p:spPr bwMode="auto">
          <a:xfrm flipH="1" flipV="1">
            <a:off x="4016991" y="4649412"/>
            <a:ext cx="4159269" cy="774700"/>
          </a:xfrm>
          <a:custGeom>
            <a:avLst/>
            <a:gdLst/>
            <a:ahLst/>
            <a:cxnLst>
              <a:cxn ang="0">
                <a:pos x="0" y="488"/>
              </a:cxn>
              <a:cxn ang="0">
                <a:pos x="1089" y="4"/>
              </a:cxn>
              <a:cxn ang="0">
                <a:pos x="2250" y="464"/>
              </a:cxn>
            </a:cxnLst>
            <a:rect l="0" t="0" r="r" b="b"/>
            <a:pathLst>
              <a:path w="2250" h="488">
                <a:moveTo>
                  <a:pt x="0" y="488"/>
                </a:moveTo>
                <a:cubicBezTo>
                  <a:pt x="357" y="248"/>
                  <a:pt x="714" y="8"/>
                  <a:pt x="1089" y="4"/>
                </a:cubicBezTo>
                <a:cubicBezTo>
                  <a:pt x="1464" y="0"/>
                  <a:pt x="1857" y="232"/>
                  <a:pt x="2250" y="464"/>
                </a:cubicBezTo>
              </a:path>
            </a:pathLst>
          </a:custGeom>
          <a:noFill/>
          <a:ln w="88900" cap="flat" cmpd="sng">
            <a:solidFill>
              <a:schemeClr val="tx1"/>
            </a:solidFill>
            <a:prstDash val="solid"/>
            <a:round/>
            <a:headEnd/>
            <a:tailEnd type="arrow" w="med" len="med"/>
          </a:ln>
          <a:effectLst/>
        </p:spPr>
        <p:txBody>
          <a:bodyPr wrap="none"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9" name="Text Box 10"/>
          <p:cNvSpPr txBox="1">
            <a:spLocks noChangeArrowheads="1"/>
          </p:cNvSpPr>
          <p:nvPr/>
        </p:nvSpPr>
        <p:spPr bwMode="auto">
          <a:xfrm>
            <a:off x="4942531" y="3846916"/>
            <a:ext cx="2392322" cy="523220"/>
          </a:xfrm>
          <a:prstGeom prst="rect">
            <a:avLst/>
          </a:prstGeom>
          <a:noFill/>
          <a:ln w="9525" algn="ctr">
            <a:noFill/>
            <a:miter lim="800000"/>
            <a:headEnd/>
            <a:tailEnd/>
          </a:ln>
          <a:effectLst/>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eaLnBrk="1" hangingPunct="1">
              <a:lnSpc>
                <a:spcPct val="100000"/>
              </a:lnSpc>
            </a:pPr>
            <a:r>
              <a:rPr lang="en-US" sz="2800" b="1" dirty="0">
                <a:solidFill>
                  <a:schemeClr val="tx2">
                    <a:lumMod val="75000"/>
                  </a:schemeClr>
                </a:solidFill>
                <a:effectLst>
                  <a:outerShdw blurRad="38100" dist="38100" dir="2700000" algn="tl">
                    <a:srgbClr val="000000">
                      <a:alpha val="43137"/>
                    </a:srgbClr>
                  </a:outerShdw>
                </a:effectLst>
                <a:cs typeface="Consolas" pitchFamily="49" charset="0"/>
              </a:rPr>
              <a:t>HTTP response</a:t>
            </a:r>
          </a:p>
        </p:txBody>
      </p:sp>
      <p:sp>
        <p:nvSpPr>
          <p:cNvPr id="10" name="TextBox 11"/>
          <p:cNvSpPr txBox="1"/>
          <p:nvPr/>
        </p:nvSpPr>
        <p:spPr>
          <a:xfrm>
            <a:off x="8390292" y="4164848"/>
            <a:ext cx="1657263" cy="46166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GB" dirty="0"/>
              <a:t>Web Server</a:t>
            </a:r>
          </a:p>
        </p:txBody>
      </p:sp>
      <p:pic>
        <p:nvPicPr>
          <p:cNvPr id="11" name="Picture 10" descr="http://www.imid.adalet.gov.tr/baskanligimiz/subeler/subeler/kurum_arsiv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368" y="2358022"/>
            <a:ext cx="1907248" cy="19072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www.freevectors.net/files/large/LaptopIc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0915" y="2635871"/>
            <a:ext cx="2116982" cy="211698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
          <p:cNvSpPr txBox="1">
            <a:spLocks noChangeArrowheads="1"/>
          </p:cNvSpPr>
          <p:nvPr/>
        </p:nvSpPr>
        <p:spPr bwMode="auto">
          <a:xfrm>
            <a:off x="4640956" y="2373501"/>
            <a:ext cx="2659703" cy="523220"/>
          </a:xfrm>
          <a:prstGeom prst="rect">
            <a:avLst/>
          </a:prstGeom>
          <a:noFill/>
          <a:ln w="9525" algn="ctr">
            <a:noFill/>
            <a:miter lim="800000"/>
            <a:headEnd/>
            <a:tailEnd/>
          </a:ln>
          <a:effectLst/>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eaLnBrk="1" hangingPunct="1">
              <a:lnSpc>
                <a:spcPct val="100000"/>
              </a:lnSpc>
            </a:pPr>
            <a:r>
              <a:rPr lang="en-US" sz="2800" b="1" dirty="0">
                <a:solidFill>
                  <a:schemeClr val="tx2">
                    <a:lumMod val="75000"/>
                  </a:schemeClr>
                </a:solidFill>
                <a:effectLst>
                  <a:outerShdw blurRad="38100" dist="38100" dir="2700000" algn="tl">
                    <a:srgbClr val="000000">
                      <a:alpha val="43137"/>
                    </a:srgbClr>
                  </a:outerShdw>
                </a:effectLst>
                <a:cs typeface="Consolas" pitchFamily="49" charset="0"/>
              </a:rPr>
              <a:t>HTTP </a:t>
            </a:r>
            <a:r>
              <a:rPr lang="en-US" sz="2800" b="1" dirty="0" smtClean="0">
                <a:solidFill>
                  <a:schemeClr val="tx2">
                    <a:lumMod val="75000"/>
                  </a:schemeClr>
                </a:solidFill>
                <a:effectLst>
                  <a:outerShdw blurRad="38100" dist="38100" dir="2700000" algn="tl">
                    <a:srgbClr val="000000">
                      <a:alpha val="43137"/>
                    </a:srgbClr>
                  </a:outerShdw>
                </a:effectLst>
                <a:cs typeface="Consolas" pitchFamily="49" charset="0"/>
              </a:rPr>
              <a:t>request</a:t>
            </a:r>
            <a:endParaRPr lang="en-US" sz="2800" b="1" dirty="0">
              <a:solidFill>
                <a:schemeClr val="tx2">
                  <a:lumMod val="75000"/>
                </a:schemeClr>
              </a:solidFill>
              <a:effectLst>
                <a:outerShdw blurRad="38100" dist="38100" dir="2700000" algn="tl">
                  <a:srgbClr val="000000">
                    <a:alpha val="43137"/>
                  </a:srgbClr>
                </a:outerShdw>
              </a:effectLst>
              <a:cs typeface="Consolas" pitchFamily="49" charset="0"/>
            </a:endParaRPr>
          </a:p>
        </p:txBody>
      </p:sp>
    </p:spTree>
    <p:extLst>
      <p:ext uri="{BB962C8B-B14F-4D97-AF65-F5344CB8AC3E}">
        <p14:creationId xmlns:p14="http://schemas.microsoft.com/office/powerpoint/2010/main" val="402801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Introduction to Web Environment</a:t>
            </a:r>
            <a:endParaRPr lang="bg-BG" sz="5400" dirty="0"/>
          </a:p>
        </p:txBody>
      </p:sp>
      <p:sp>
        <p:nvSpPr>
          <p:cNvPr id="3" name="Content Placeholder 2"/>
          <p:cNvSpPr>
            <a:spLocks noGrp="1"/>
          </p:cNvSpPr>
          <p:nvPr>
            <p:ph sz="quarter" idx="10"/>
          </p:nvPr>
        </p:nvSpPr>
        <p:spPr>
          <a:xfrm>
            <a:off x="313036" y="1818860"/>
            <a:ext cx="8190883" cy="4581939"/>
          </a:xfrm>
        </p:spPr>
        <p:txBody>
          <a:bodyPr>
            <a:normAutofit/>
          </a:bodyPr>
          <a:lstStyle/>
          <a:p>
            <a:pPr marL="571500" indent="-571500">
              <a:buFont typeface="Arial" panose="020B0604020202020204" pitchFamily="34" charset="0"/>
              <a:buChar char="•"/>
            </a:pPr>
            <a:r>
              <a:rPr lang="en-US" sz="3600" dirty="0" smtClean="0"/>
              <a:t>HTTP Protocol defines the communication between client and server</a:t>
            </a:r>
          </a:p>
          <a:p>
            <a:pPr marL="571500" indent="-571500">
              <a:buFont typeface="Arial" panose="020B0604020202020204" pitchFamily="34" charset="0"/>
              <a:buChar char="•"/>
            </a:pPr>
            <a:r>
              <a:rPr lang="en-US" sz="3600" dirty="0" smtClean="0"/>
              <a:t>Clients send information to server through different request methods</a:t>
            </a:r>
          </a:p>
          <a:p>
            <a:pPr marL="571500" indent="-571500">
              <a:buFont typeface="Arial" panose="020B0604020202020204" pitchFamily="34" charset="0"/>
              <a:buChar char="•"/>
            </a:pPr>
            <a:r>
              <a:rPr lang="en-US" sz="3600" dirty="0" smtClean="0"/>
              <a:t>HTTP is stateless</a:t>
            </a:r>
          </a:p>
          <a:p>
            <a:pPr marL="571500" indent="-571500">
              <a:buFont typeface="Arial" panose="020B0604020202020204" pitchFamily="34" charset="0"/>
              <a:buChar char="•"/>
            </a:pPr>
            <a:r>
              <a:rPr lang="en-US" sz="3600" dirty="0" smtClean="0"/>
              <a:t>So we use Sessions or Cookies</a:t>
            </a:r>
            <a:endParaRPr lang="en-US" sz="3600" dirty="0"/>
          </a:p>
        </p:txBody>
      </p:sp>
    </p:spTree>
    <p:extLst>
      <p:ext uri="{BB962C8B-B14F-4D97-AF65-F5344CB8AC3E}">
        <p14:creationId xmlns:p14="http://schemas.microsoft.com/office/powerpoint/2010/main" val="3605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46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52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69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(2)</a:t>
            </a:r>
            <a:endParaRPr lang="bg-BG" dirty="0"/>
          </a:p>
        </p:txBody>
      </p:sp>
      <p:sp>
        <p:nvSpPr>
          <p:cNvPr id="7" name="AutoShape 3"/>
          <p:cNvSpPr>
            <a:spLocks noChangeAspect="1" noChangeArrowheads="1" noTextEdit="1"/>
          </p:cNvSpPr>
          <p:nvPr/>
        </p:nvSpPr>
        <p:spPr bwMode="auto">
          <a:xfrm>
            <a:off x="700089" y="1777366"/>
            <a:ext cx="10448925"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8" name="Rectangle 5"/>
          <p:cNvSpPr>
            <a:spLocks noChangeArrowheads="1"/>
          </p:cNvSpPr>
          <p:nvPr/>
        </p:nvSpPr>
        <p:spPr bwMode="auto">
          <a:xfrm>
            <a:off x="706439" y="1864678"/>
            <a:ext cx="2462213" cy="681038"/>
          </a:xfrm>
          <a:prstGeom prst="rect">
            <a:avLst/>
          </a:prstGeom>
          <a:solidFill>
            <a:srgbClr val="2344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9" name="Rectangle 6"/>
          <p:cNvSpPr>
            <a:spLocks noChangeArrowheads="1"/>
          </p:cNvSpPr>
          <p:nvPr/>
        </p:nvSpPr>
        <p:spPr bwMode="auto">
          <a:xfrm>
            <a:off x="3168651" y="1864678"/>
            <a:ext cx="7954963" cy="681038"/>
          </a:xfrm>
          <a:prstGeom prst="rect">
            <a:avLst/>
          </a:prstGeom>
          <a:solidFill>
            <a:srgbClr val="2344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22" name="Line 19"/>
          <p:cNvSpPr>
            <a:spLocks noChangeShapeType="1"/>
          </p:cNvSpPr>
          <p:nvPr/>
        </p:nvSpPr>
        <p:spPr bwMode="auto">
          <a:xfrm>
            <a:off x="3168651" y="1858328"/>
            <a:ext cx="0" cy="435133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bg-BG"/>
          </a:p>
        </p:txBody>
      </p:sp>
      <p:sp>
        <p:nvSpPr>
          <p:cNvPr id="23" name="Line 20"/>
          <p:cNvSpPr>
            <a:spLocks noChangeShapeType="1"/>
          </p:cNvSpPr>
          <p:nvPr/>
        </p:nvSpPr>
        <p:spPr bwMode="auto">
          <a:xfrm>
            <a:off x="700089" y="2545716"/>
            <a:ext cx="10429875"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bg-BG"/>
          </a:p>
        </p:txBody>
      </p:sp>
      <p:sp>
        <p:nvSpPr>
          <p:cNvPr id="24" name="Line 21"/>
          <p:cNvSpPr>
            <a:spLocks noChangeShapeType="1"/>
          </p:cNvSpPr>
          <p:nvPr/>
        </p:nvSpPr>
        <p:spPr bwMode="auto">
          <a:xfrm>
            <a:off x="700089" y="3155316"/>
            <a:ext cx="104298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bg-BG"/>
          </a:p>
        </p:txBody>
      </p:sp>
      <p:sp>
        <p:nvSpPr>
          <p:cNvPr id="25" name="Line 22"/>
          <p:cNvSpPr>
            <a:spLocks noChangeShapeType="1"/>
          </p:cNvSpPr>
          <p:nvPr/>
        </p:nvSpPr>
        <p:spPr bwMode="auto">
          <a:xfrm>
            <a:off x="700089" y="3764916"/>
            <a:ext cx="104298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bg-BG"/>
          </a:p>
        </p:txBody>
      </p:sp>
      <p:sp>
        <p:nvSpPr>
          <p:cNvPr id="26" name="Line 23"/>
          <p:cNvSpPr>
            <a:spLocks noChangeShapeType="1"/>
          </p:cNvSpPr>
          <p:nvPr/>
        </p:nvSpPr>
        <p:spPr bwMode="auto">
          <a:xfrm>
            <a:off x="700089" y="4374516"/>
            <a:ext cx="104298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bg-BG"/>
          </a:p>
        </p:txBody>
      </p:sp>
      <p:sp>
        <p:nvSpPr>
          <p:cNvPr id="27" name="Line 24"/>
          <p:cNvSpPr>
            <a:spLocks noChangeShapeType="1"/>
          </p:cNvSpPr>
          <p:nvPr/>
        </p:nvSpPr>
        <p:spPr bwMode="auto">
          <a:xfrm>
            <a:off x="700089" y="4984116"/>
            <a:ext cx="104298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bg-BG"/>
          </a:p>
        </p:txBody>
      </p:sp>
      <p:sp>
        <p:nvSpPr>
          <p:cNvPr id="28" name="Line 25"/>
          <p:cNvSpPr>
            <a:spLocks noChangeShapeType="1"/>
          </p:cNvSpPr>
          <p:nvPr/>
        </p:nvSpPr>
        <p:spPr bwMode="auto">
          <a:xfrm>
            <a:off x="700089" y="5593716"/>
            <a:ext cx="104298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bg-BG"/>
          </a:p>
        </p:txBody>
      </p:sp>
      <p:sp>
        <p:nvSpPr>
          <p:cNvPr id="29" name="Line 26"/>
          <p:cNvSpPr>
            <a:spLocks noChangeShapeType="1"/>
          </p:cNvSpPr>
          <p:nvPr/>
        </p:nvSpPr>
        <p:spPr bwMode="auto">
          <a:xfrm>
            <a:off x="706439" y="1858328"/>
            <a:ext cx="0" cy="435133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bg-BG"/>
          </a:p>
        </p:txBody>
      </p:sp>
      <p:sp>
        <p:nvSpPr>
          <p:cNvPr id="30" name="Line 27"/>
          <p:cNvSpPr>
            <a:spLocks noChangeShapeType="1"/>
          </p:cNvSpPr>
          <p:nvPr/>
        </p:nvSpPr>
        <p:spPr bwMode="auto">
          <a:xfrm>
            <a:off x="11123614" y="1858328"/>
            <a:ext cx="0" cy="435133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bg-BG"/>
          </a:p>
        </p:txBody>
      </p:sp>
      <p:sp>
        <p:nvSpPr>
          <p:cNvPr id="31" name="Line 28"/>
          <p:cNvSpPr>
            <a:spLocks noChangeShapeType="1"/>
          </p:cNvSpPr>
          <p:nvPr/>
        </p:nvSpPr>
        <p:spPr bwMode="auto">
          <a:xfrm>
            <a:off x="700089" y="1864678"/>
            <a:ext cx="104298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bg-BG"/>
          </a:p>
        </p:txBody>
      </p:sp>
      <p:sp>
        <p:nvSpPr>
          <p:cNvPr id="32" name="Line 29"/>
          <p:cNvSpPr>
            <a:spLocks noChangeShapeType="1"/>
          </p:cNvSpPr>
          <p:nvPr/>
        </p:nvSpPr>
        <p:spPr bwMode="auto">
          <a:xfrm>
            <a:off x="700089" y="6203316"/>
            <a:ext cx="104298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bg-BG"/>
          </a:p>
        </p:txBody>
      </p:sp>
      <p:pic>
        <p:nvPicPr>
          <p:cNvPr id="1054"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1" y="1772603"/>
            <a:ext cx="2078038"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5"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1" y="1772603"/>
            <a:ext cx="2078038"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p:cNvSpPr>
            <a:spLocks noChangeArrowheads="1"/>
          </p:cNvSpPr>
          <p:nvPr/>
        </p:nvSpPr>
        <p:spPr bwMode="auto">
          <a:xfrm>
            <a:off x="801689" y="1905953"/>
            <a:ext cx="1924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3300" b="1" i="0" u="none" strike="noStrike" cap="none" normalizeH="0" baseline="0" dirty="0" smtClean="0">
                <a:ln>
                  <a:noFill/>
                </a:ln>
                <a:solidFill>
                  <a:srgbClr val="FFFFFF"/>
                </a:solidFill>
                <a:effectLst/>
                <a:latin typeface="Montserrat Light" panose="00000400000000000000" pitchFamily="50" charset="0"/>
              </a:rPr>
              <a:t>Method</a:t>
            </a:r>
            <a:endParaRPr kumimoji="0" lang="bg-BG" altLang="bg-BG" sz="1800" b="0" i="0" u="none" strike="noStrike" cap="none" normalizeH="0" baseline="0" dirty="0" smtClean="0">
              <a:ln>
                <a:noFill/>
              </a:ln>
              <a:solidFill>
                <a:schemeClr val="tx1"/>
              </a:solidFill>
              <a:effectLst/>
              <a:latin typeface="Arial" panose="020B0604020202020204" pitchFamily="34" charset="0"/>
            </a:endParaRPr>
          </a:p>
        </p:txBody>
      </p:sp>
      <p:pic>
        <p:nvPicPr>
          <p:cNvPr id="1057"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7201" y="1772603"/>
            <a:ext cx="3001963"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8" name="Picture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7201" y="1772603"/>
            <a:ext cx="3001963"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5"/>
          <p:cNvSpPr>
            <a:spLocks noChangeArrowheads="1"/>
          </p:cNvSpPr>
          <p:nvPr/>
        </p:nvSpPr>
        <p:spPr bwMode="auto">
          <a:xfrm>
            <a:off x="3263901" y="1905953"/>
            <a:ext cx="2720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3300" b="1" i="0" u="none" strike="noStrike" cap="none" normalizeH="0" baseline="0" smtClean="0">
                <a:ln>
                  <a:noFill/>
                </a:ln>
                <a:solidFill>
                  <a:srgbClr val="FFFFFF"/>
                </a:solidFill>
                <a:effectLst/>
                <a:latin typeface="Montserrat Light" panose="00000400000000000000" pitchFamily="50" charset="0"/>
              </a:rPr>
              <a:t>Description</a:t>
            </a:r>
            <a:endParaRPr kumimoji="0" lang="bg-BG" altLang="bg-BG" sz="1800" b="0" i="0" u="none" strike="noStrike" cap="none" normalizeH="0" baseline="0" smtClean="0">
              <a:ln>
                <a:noFill/>
              </a:ln>
              <a:solidFill>
                <a:schemeClr val="tx1"/>
              </a:solidFill>
              <a:effectLst/>
              <a:latin typeface="Arial" panose="020B0604020202020204" pitchFamily="34" charset="0"/>
            </a:endParaRPr>
          </a:p>
        </p:txBody>
      </p:sp>
      <p:grpSp>
        <p:nvGrpSpPr>
          <p:cNvPr id="48" name="Group 47"/>
          <p:cNvGrpSpPr/>
          <p:nvPr/>
        </p:nvGrpSpPr>
        <p:grpSpPr>
          <a:xfrm>
            <a:off x="706439" y="2545716"/>
            <a:ext cx="10417175" cy="609600"/>
            <a:chOff x="706439" y="2545716"/>
            <a:chExt cx="10417175" cy="609600"/>
          </a:xfrm>
        </p:grpSpPr>
        <p:sp>
          <p:nvSpPr>
            <p:cNvPr id="10" name="Rectangle 7"/>
            <p:cNvSpPr>
              <a:spLocks noChangeArrowheads="1"/>
            </p:cNvSpPr>
            <p:nvPr/>
          </p:nvSpPr>
          <p:spPr bwMode="auto">
            <a:xfrm>
              <a:off x="706439" y="2545716"/>
              <a:ext cx="2462213" cy="609600"/>
            </a:xfrm>
            <a:prstGeom prst="rect">
              <a:avLst/>
            </a:prstGeom>
            <a:solidFill>
              <a:srgbClr val="CCCF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11" name="Rectangle 8"/>
            <p:cNvSpPr>
              <a:spLocks noChangeArrowheads="1"/>
            </p:cNvSpPr>
            <p:nvPr/>
          </p:nvSpPr>
          <p:spPr bwMode="auto">
            <a:xfrm>
              <a:off x="3168651" y="2545716"/>
              <a:ext cx="7954963" cy="609600"/>
            </a:xfrm>
            <a:prstGeom prst="rect">
              <a:avLst/>
            </a:prstGeom>
            <a:solidFill>
              <a:srgbClr val="CCCF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35" name="Rectangle 36"/>
            <p:cNvSpPr>
              <a:spLocks noChangeArrowheads="1"/>
            </p:cNvSpPr>
            <p:nvPr/>
          </p:nvSpPr>
          <p:spPr bwMode="auto">
            <a:xfrm>
              <a:off x="801689" y="2601278"/>
              <a:ext cx="7341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1" i="0" u="none" strike="noStrike" cap="none" normalizeH="0" baseline="0" dirty="0" smtClean="0">
                  <a:ln>
                    <a:noFill/>
                  </a:ln>
                  <a:solidFill>
                    <a:schemeClr val="accent2">
                      <a:lumMod val="50000"/>
                    </a:schemeClr>
                  </a:solidFill>
                  <a:effectLst/>
                  <a:latin typeface="Montserrat Light" panose="00000400000000000000" pitchFamily="50" charset="0"/>
                </a:rPr>
                <a:t>GET</a:t>
              </a:r>
              <a:endParaRPr kumimoji="0" lang="bg-BG" altLang="bg-BG" sz="1800" b="1" i="0" u="none" strike="noStrike" cap="none" normalizeH="0" baseline="0" dirty="0" smtClean="0">
                <a:ln>
                  <a:noFill/>
                </a:ln>
                <a:solidFill>
                  <a:schemeClr val="accent2">
                    <a:lumMod val="50000"/>
                  </a:schemeClr>
                </a:solidFill>
                <a:effectLst/>
              </a:endParaRPr>
            </a:p>
          </p:txBody>
        </p:sp>
        <p:sp>
          <p:nvSpPr>
            <p:cNvPr id="36" name="Rectangle 37"/>
            <p:cNvSpPr>
              <a:spLocks noChangeArrowheads="1"/>
            </p:cNvSpPr>
            <p:nvPr/>
          </p:nvSpPr>
          <p:spPr bwMode="auto">
            <a:xfrm>
              <a:off x="3263901" y="2601278"/>
              <a:ext cx="466281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1" i="0" u="none" strike="noStrike" cap="none" normalizeH="0" baseline="0" dirty="0" smtClean="0">
                  <a:ln>
                    <a:noFill/>
                  </a:ln>
                  <a:solidFill>
                    <a:schemeClr val="accent2">
                      <a:lumMod val="50000"/>
                    </a:schemeClr>
                  </a:solidFill>
                  <a:effectLst/>
                  <a:latin typeface="Montserrat Light" panose="00000400000000000000" pitchFamily="50" charset="0"/>
                </a:rPr>
                <a:t>Retrieve / load a resource</a:t>
              </a:r>
              <a:endParaRPr kumimoji="0" lang="bg-BG" altLang="bg-BG" sz="1800" b="1" i="0" u="none" strike="noStrike" cap="none" normalizeH="0" baseline="0" dirty="0" smtClean="0">
                <a:ln>
                  <a:noFill/>
                </a:ln>
                <a:solidFill>
                  <a:schemeClr val="accent2">
                    <a:lumMod val="50000"/>
                  </a:schemeClr>
                </a:solidFill>
                <a:effectLst/>
              </a:endParaRPr>
            </a:p>
          </p:txBody>
        </p:sp>
      </p:grpSp>
      <p:grpSp>
        <p:nvGrpSpPr>
          <p:cNvPr id="49" name="Group 48"/>
          <p:cNvGrpSpPr/>
          <p:nvPr/>
        </p:nvGrpSpPr>
        <p:grpSpPr>
          <a:xfrm>
            <a:off x="706439" y="3155316"/>
            <a:ext cx="10417175" cy="609600"/>
            <a:chOff x="706439" y="3155316"/>
            <a:chExt cx="10417175" cy="609600"/>
          </a:xfrm>
        </p:grpSpPr>
        <p:sp>
          <p:nvSpPr>
            <p:cNvPr id="12" name="Rectangle 9"/>
            <p:cNvSpPr>
              <a:spLocks noChangeArrowheads="1"/>
            </p:cNvSpPr>
            <p:nvPr/>
          </p:nvSpPr>
          <p:spPr bwMode="auto">
            <a:xfrm>
              <a:off x="706439" y="3155316"/>
              <a:ext cx="2462213" cy="609600"/>
            </a:xfrm>
            <a:prstGeom prst="rect">
              <a:avLst/>
            </a:prstGeom>
            <a:solidFill>
              <a:srgbClr val="E8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13" name="Rectangle 10"/>
            <p:cNvSpPr>
              <a:spLocks noChangeArrowheads="1"/>
            </p:cNvSpPr>
            <p:nvPr/>
          </p:nvSpPr>
          <p:spPr bwMode="auto">
            <a:xfrm>
              <a:off x="3168651" y="3155316"/>
              <a:ext cx="7954963" cy="609600"/>
            </a:xfrm>
            <a:prstGeom prst="rect">
              <a:avLst/>
            </a:prstGeom>
            <a:solidFill>
              <a:srgbClr val="E8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37" name="Rectangle 38"/>
            <p:cNvSpPr>
              <a:spLocks noChangeArrowheads="1"/>
            </p:cNvSpPr>
            <p:nvPr/>
          </p:nvSpPr>
          <p:spPr bwMode="auto">
            <a:xfrm>
              <a:off x="801689" y="3210878"/>
              <a:ext cx="99065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1" i="0" u="none" strike="noStrike" cap="none" normalizeH="0" baseline="0" dirty="0" smtClean="0">
                  <a:ln>
                    <a:noFill/>
                  </a:ln>
                  <a:solidFill>
                    <a:schemeClr val="accent2">
                      <a:lumMod val="50000"/>
                    </a:schemeClr>
                  </a:solidFill>
                  <a:effectLst/>
                  <a:latin typeface="Montserrat Light" panose="00000400000000000000" pitchFamily="50" charset="0"/>
                </a:rPr>
                <a:t>POST</a:t>
              </a:r>
              <a:endParaRPr kumimoji="0" lang="bg-BG" altLang="bg-BG" sz="1800" b="1" i="0" u="none" strike="noStrike" cap="none" normalizeH="0" baseline="0" dirty="0" smtClean="0">
                <a:ln>
                  <a:noFill/>
                </a:ln>
                <a:solidFill>
                  <a:schemeClr val="accent2">
                    <a:lumMod val="50000"/>
                  </a:schemeClr>
                </a:solidFill>
                <a:effectLst/>
              </a:endParaRPr>
            </a:p>
          </p:txBody>
        </p:sp>
        <p:sp>
          <p:nvSpPr>
            <p:cNvPr id="38" name="Rectangle 39"/>
            <p:cNvSpPr>
              <a:spLocks noChangeArrowheads="1"/>
            </p:cNvSpPr>
            <p:nvPr/>
          </p:nvSpPr>
          <p:spPr bwMode="auto">
            <a:xfrm>
              <a:off x="3263901" y="3210878"/>
              <a:ext cx="4468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1" i="0" u="none" strike="noStrike" cap="none" normalizeH="0" baseline="0" dirty="0" smtClean="0">
                  <a:ln>
                    <a:noFill/>
                  </a:ln>
                  <a:solidFill>
                    <a:schemeClr val="accent2">
                      <a:lumMod val="50000"/>
                    </a:schemeClr>
                  </a:solidFill>
                  <a:effectLst/>
                  <a:latin typeface="Montserrat Light" panose="00000400000000000000" pitchFamily="50" charset="0"/>
                </a:rPr>
                <a:t>Create / store a resource</a:t>
              </a:r>
              <a:endParaRPr kumimoji="0" lang="bg-BG" altLang="bg-BG" sz="1800" b="1" i="0" u="none" strike="noStrike" cap="none" normalizeH="0" baseline="0" dirty="0" smtClean="0">
                <a:ln>
                  <a:noFill/>
                </a:ln>
                <a:solidFill>
                  <a:schemeClr val="accent2">
                    <a:lumMod val="50000"/>
                  </a:schemeClr>
                </a:solidFill>
                <a:effectLst/>
              </a:endParaRPr>
            </a:p>
          </p:txBody>
        </p:sp>
      </p:grpSp>
      <p:grpSp>
        <p:nvGrpSpPr>
          <p:cNvPr id="50" name="Group 49"/>
          <p:cNvGrpSpPr/>
          <p:nvPr/>
        </p:nvGrpSpPr>
        <p:grpSpPr>
          <a:xfrm>
            <a:off x="706439" y="3764916"/>
            <a:ext cx="10417175" cy="609600"/>
            <a:chOff x="706439" y="3764916"/>
            <a:chExt cx="10417175" cy="609600"/>
          </a:xfrm>
        </p:grpSpPr>
        <p:sp>
          <p:nvSpPr>
            <p:cNvPr id="14" name="Rectangle 11"/>
            <p:cNvSpPr>
              <a:spLocks noChangeArrowheads="1"/>
            </p:cNvSpPr>
            <p:nvPr/>
          </p:nvSpPr>
          <p:spPr bwMode="auto">
            <a:xfrm>
              <a:off x="706439" y="3764916"/>
              <a:ext cx="2462213" cy="609600"/>
            </a:xfrm>
            <a:prstGeom prst="rect">
              <a:avLst/>
            </a:prstGeom>
            <a:solidFill>
              <a:srgbClr val="CCCF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15" name="Rectangle 12"/>
            <p:cNvSpPr>
              <a:spLocks noChangeArrowheads="1"/>
            </p:cNvSpPr>
            <p:nvPr/>
          </p:nvSpPr>
          <p:spPr bwMode="auto">
            <a:xfrm>
              <a:off x="3168651" y="3764916"/>
              <a:ext cx="7954963" cy="609600"/>
            </a:xfrm>
            <a:prstGeom prst="rect">
              <a:avLst/>
            </a:prstGeom>
            <a:solidFill>
              <a:srgbClr val="CCCF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39" name="Rectangle 40"/>
            <p:cNvSpPr>
              <a:spLocks noChangeArrowheads="1"/>
            </p:cNvSpPr>
            <p:nvPr/>
          </p:nvSpPr>
          <p:spPr bwMode="auto">
            <a:xfrm>
              <a:off x="801689" y="3820478"/>
              <a:ext cx="9334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0" i="0" u="none" strike="noStrike" cap="none" normalizeH="0" baseline="0" dirty="0" smtClean="0">
                  <a:ln>
                    <a:noFill/>
                  </a:ln>
                  <a:solidFill>
                    <a:srgbClr val="234465"/>
                  </a:solidFill>
                  <a:effectLst/>
                  <a:latin typeface="Montserrat Light" panose="00000400000000000000" pitchFamily="50" charset="0"/>
                </a:rPr>
                <a:t>PUT</a:t>
              </a:r>
              <a:endParaRPr kumimoji="0" lang="bg-BG" altLang="bg-BG"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41"/>
            <p:cNvSpPr>
              <a:spLocks noChangeArrowheads="1"/>
            </p:cNvSpPr>
            <p:nvPr/>
          </p:nvSpPr>
          <p:spPr bwMode="auto">
            <a:xfrm>
              <a:off x="3263901" y="3820478"/>
              <a:ext cx="35179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0" i="0" u="none" strike="noStrike" cap="none" normalizeH="0" baseline="0" dirty="0" smtClean="0">
                  <a:ln>
                    <a:noFill/>
                  </a:ln>
                  <a:solidFill>
                    <a:srgbClr val="234465"/>
                  </a:solidFill>
                  <a:effectLst/>
                  <a:latin typeface="Montserrat Light" panose="00000400000000000000" pitchFamily="50" charset="0"/>
                </a:rPr>
                <a:t>Update a resource</a:t>
              </a:r>
              <a:endParaRPr kumimoji="0" lang="bg-BG" altLang="bg-BG" sz="1800" b="0" i="0" u="none" strike="noStrike" cap="none" normalizeH="0" baseline="0" dirty="0" smtClean="0">
                <a:ln>
                  <a:noFill/>
                </a:ln>
                <a:solidFill>
                  <a:schemeClr val="tx1"/>
                </a:solidFill>
                <a:effectLst/>
                <a:latin typeface="Arial" panose="020B0604020202020204" pitchFamily="34" charset="0"/>
              </a:endParaRPr>
            </a:p>
          </p:txBody>
        </p:sp>
      </p:grpSp>
      <p:grpSp>
        <p:nvGrpSpPr>
          <p:cNvPr id="51" name="Group 50"/>
          <p:cNvGrpSpPr/>
          <p:nvPr/>
        </p:nvGrpSpPr>
        <p:grpSpPr>
          <a:xfrm>
            <a:off x="706439" y="4374516"/>
            <a:ext cx="10417175" cy="609600"/>
            <a:chOff x="706439" y="4374516"/>
            <a:chExt cx="10417175" cy="609600"/>
          </a:xfrm>
        </p:grpSpPr>
        <p:sp>
          <p:nvSpPr>
            <p:cNvPr id="16" name="Rectangle 13"/>
            <p:cNvSpPr>
              <a:spLocks noChangeArrowheads="1"/>
            </p:cNvSpPr>
            <p:nvPr/>
          </p:nvSpPr>
          <p:spPr bwMode="auto">
            <a:xfrm>
              <a:off x="706439" y="4374516"/>
              <a:ext cx="2462213" cy="609600"/>
            </a:xfrm>
            <a:prstGeom prst="rect">
              <a:avLst/>
            </a:prstGeom>
            <a:solidFill>
              <a:srgbClr val="E8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17" name="Rectangle 14"/>
            <p:cNvSpPr>
              <a:spLocks noChangeArrowheads="1"/>
            </p:cNvSpPr>
            <p:nvPr/>
          </p:nvSpPr>
          <p:spPr bwMode="auto">
            <a:xfrm>
              <a:off x="3168651" y="4374516"/>
              <a:ext cx="7954963" cy="609600"/>
            </a:xfrm>
            <a:prstGeom prst="rect">
              <a:avLst/>
            </a:prstGeom>
            <a:solidFill>
              <a:srgbClr val="E8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41" name="Rectangle 42"/>
            <p:cNvSpPr>
              <a:spLocks noChangeArrowheads="1"/>
            </p:cNvSpPr>
            <p:nvPr/>
          </p:nvSpPr>
          <p:spPr bwMode="auto">
            <a:xfrm>
              <a:off x="801689" y="4430078"/>
              <a:ext cx="16097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0" i="0" u="none" strike="noStrike" cap="none" normalizeH="0" baseline="0" dirty="0" smtClean="0">
                  <a:ln>
                    <a:noFill/>
                  </a:ln>
                  <a:solidFill>
                    <a:srgbClr val="234465"/>
                  </a:solidFill>
                  <a:effectLst/>
                  <a:latin typeface="Montserrat Light" panose="00000400000000000000" pitchFamily="50" charset="0"/>
                </a:rPr>
                <a:t>DELETE</a:t>
              </a:r>
              <a:endParaRPr kumimoji="0" lang="bg-BG" altLang="bg-BG"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43"/>
            <p:cNvSpPr>
              <a:spLocks noChangeArrowheads="1"/>
            </p:cNvSpPr>
            <p:nvPr/>
          </p:nvSpPr>
          <p:spPr bwMode="auto">
            <a:xfrm>
              <a:off x="3263901" y="4430078"/>
              <a:ext cx="36544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0" i="0" u="none" strike="noStrike" cap="none" normalizeH="0" baseline="0" dirty="0" smtClean="0">
                  <a:ln>
                    <a:noFill/>
                  </a:ln>
                  <a:solidFill>
                    <a:srgbClr val="234465"/>
                  </a:solidFill>
                  <a:effectLst/>
                  <a:latin typeface="Montserrat Light" panose="00000400000000000000" pitchFamily="50" charset="0"/>
                </a:rPr>
                <a:t>Remove a resource</a:t>
              </a:r>
              <a:endParaRPr kumimoji="0" lang="bg-BG" altLang="bg-BG" sz="1800" b="0" i="0" u="none" strike="noStrike" cap="none" normalizeH="0" baseline="0" dirty="0" smtClean="0">
                <a:ln>
                  <a:noFill/>
                </a:ln>
                <a:solidFill>
                  <a:schemeClr val="tx1"/>
                </a:solidFill>
                <a:effectLst/>
                <a:latin typeface="Arial" panose="020B0604020202020204" pitchFamily="34" charset="0"/>
              </a:endParaRPr>
            </a:p>
          </p:txBody>
        </p:sp>
      </p:grpSp>
      <p:grpSp>
        <p:nvGrpSpPr>
          <p:cNvPr id="52" name="Group 51"/>
          <p:cNvGrpSpPr/>
          <p:nvPr/>
        </p:nvGrpSpPr>
        <p:grpSpPr>
          <a:xfrm>
            <a:off x="706439" y="4984116"/>
            <a:ext cx="10417175" cy="609600"/>
            <a:chOff x="706439" y="4984116"/>
            <a:chExt cx="10417175" cy="609600"/>
          </a:xfrm>
        </p:grpSpPr>
        <p:sp>
          <p:nvSpPr>
            <p:cNvPr id="18" name="Rectangle 15"/>
            <p:cNvSpPr>
              <a:spLocks noChangeArrowheads="1"/>
            </p:cNvSpPr>
            <p:nvPr/>
          </p:nvSpPr>
          <p:spPr bwMode="auto">
            <a:xfrm>
              <a:off x="706439" y="4984116"/>
              <a:ext cx="2462213" cy="609600"/>
            </a:xfrm>
            <a:prstGeom prst="rect">
              <a:avLst/>
            </a:prstGeom>
            <a:solidFill>
              <a:srgbClr val="CCCF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19" name="Rectangle 16"/>
            <p:cNvSpPr>
              <a:spLocks noChangeArrowheads="1"/>
            </p:cNvSpPr>
            <p:nvPr/>
          </p:nvSpPr>
          <p:spPr bwMode="auto">
            <a:xfrm>
              <a:off x="3168651" y="4984116"/>
              <a:ext cx="7954963" cy="609600"/>
            </a:xfrm>
            <a:prstGeom prst="rect">
              <a:avLst/>
            </a:prstGeom>
            <a:solidFill>
              <a:srgbClr val="CCCF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43" name="Rectangle 44"/>
            <p:cNvSpPr>
              <a:spLocks noChangeArrowheads="1"/>
            </p:cNvSpPr>
            <p:nvPr/>
          </p:nvSpPr>
          <p:spPr bwMode="auto">
            <a:xfrm>
              <a:off x="801689" y="5039678"/>
              <a:ext cx="14668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0" i="0" u="none" strike="noStrike" cap="none" normalizeH="0" baseline="0" smtClean="0">
                  <a:ln>
                    <a:noFill/>
                  </a:ln>
                  <a:solidFill>
                    <a:srgbClr val="234465"/>
                  </a:solidFill>
                  <a:effectLst/>
                  <a:latin typeface="Montserrat Light" panose="00000400000000000000" pitchFamily="50" charset="0"/>
                </a:rPr>
                <a:t>PATCH</a:t>
              </a:r>
              <a:endParaRPr kumimoji="0" lang="bg-BG" altLang="bg-BG" sz="1800" b="0" i="0" u="none" strike="noStrike" cap="none" normalizeH="0" baseline="0" smtClean="0">
                <a:ln>
                  <a:noFill/>
                </a:ln>
                <a:solidFill>
                  <a:schemeClr val="tx1"/>
                </a:solidFill>
                <a:effectLst/>
                <a:latin typeface="Arial" panose="020B0604020202020204" pitchFamily="34" charset="0"/>
              </a:endParaRPr>
            </a:p>
          </p:txBody>
        </p:sp>
        <p:sp>
          <p:nvSpPr>
            <p:cNvPr id="44" name="Rectangle 45"/>
            <p:cNvSpPr>
              <a:spLocks noChangeArrowheads="1"/>
            </p:cNvSpPr>
            <p:nvPr/>
          </p:nvSpPr>
          <p:spPr bwMode="auto">
            <a:xfrm>
              <a:off x="3263901" y="5039678"/>
              <a:ext cx="47434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0" i="0" u="none" strike="noStrike" cap="none" normalizeH="0" baseline="0" dirty="0" smtClean="0">
                  <a:ln>
                    <a:noFill/>
                  </a:ln>
                  <a:solidFill>
                    <a:srgbClr val="234465"/>
                  </a:solidFill>
                  <a:effectLst/>
                  <a:latin typeface="Montserrat Light" panose="00000400000000000000" pitchFamily="50" charset="0"/>
                </a:rPr>
                <a:t>Update resource partially</a:t>
              </a:r>
              <a:endParaRPr kumimoji="0" lang="bg-BG" altLang="bg-BG" sz="1800" b="0" i="0" u="none" strike="noStrike" cap="none" normalizeH="0" baseline="0" dirty="0" smtClean="0">
                <a:ln>
                  <a:noFill/>
                </a:ln>
                <a:solidFill>
                  <a:schemeClr val="tx1"/>
                </a:solidFill>
                <a:effectLst/>
                <a:latin typeface="Arial" panose="020B0604020202020204" pitchFamily="34" charset="0"/>
              </a:endParaRPr>
            </a:p>
          </p:txBody>
        </p:sp>
      </p:grpSp>
      <p:grpSp>
        <p:nvGrpSpPr>
          <p:cNvPr id="53" name="Group 52"/>
          <p:cNvGrpSpPr/>
          <p:nvPr/>
        </p:nvGrpSpPr>
        <p:grpSpPr>
          <a:xfrm>
            <a:off x="706439" y="5593716"/>
            <a:ext cx="10417175" cy="609600"/>
            <a:chOff x="706439" y="5593716"/>
            <a:chExt cx="10417175" cy="609600"/>
          </a:xfrm>
        </p:grpSpPr>
        <p:sp>
          <p:nvSpPr>
            <p:cNvPr id="20" name="Rectangle 17"/>
            <p:cNvSpPr>
              <a:spLocks noChangeArrowheads="1"/>
            </p:cNvSpPr>
            <p:nvPr/>
          </p:nvSpPr>
          <p:spPr bwMode="auto">
            <a:xfrm>
              <a:off x="706439" y="5593716"/>
              <a:ext cx="2462213" cy="609600"/>
            </a:xfrm>
            <a:prstGeom prst="rect">
              <a:avLst/>
            </a:prstGeom>
            <a:solidFill>
              <a:srgbClr val="E8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21" name="Rectangle 18"/>
            <p:cNvSpPr>
              <a:spLocks noChangeArrowheads="1"/>
            </p:cNvSpPr>
            <p:nvPr/>
          </p:nvSpPr>
          <p:spPr bwMode="auto">
            <a:xfrm>
              <a:off x="3168651" y="5593716"/>
              <a:ext cx="7954963" cy="609600"/>
            </a:xfrm>
            <a:prstGeom prst="rect">
              <a:avLst/>
            </a:prstGeom>
            <a:solidFill>
              <a:srgbClr val="E8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45" name="Rectangle 46"/>
            <p:cNvSpPr>
              <a:spLocks noChangeArrowheads="1"/>
            </p:cNvSpPr>
            <p:nvPr/>
          </p:nvSpPr>
          <p:spPr bwMode="auto">
            <a:xfrm>
              <a:off x="801689" y="5649278"/>
              <a:ext cx="12906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800" b="0" i="0" u="none" strike="noStrike" cap="none" normalizeH="0" baseline="0" dirty="0" smtClean="0">
                  <a:ln>
                    <a:noFill/>
                  </a:ln>
                  <a:solidFill>
                    <a:srgbClr val="234465"/>
                  </a:solidFill>
                  <a:effectLst/>
                  <a:latin typeface="Montserrat Light" panose="00000400000000000000" pitchFamily="50" charset="0"/>
                </a:rPr>
                <a:t>HEAD</a:t>
              </a:r>
              <a:endParaRPr kumimoji="0" lang="bg-BG" altLang="bg-BG" sz="1800" b="0" i="0" u="none" strike="noStrike" cap="none" normalizeH="0" baseline="0" dirty="0" smtClean="0">
                <a:ln>
                  <a:noFill/>
                </a:ln>
                <a:solidFill>
                  <a:schemeClr val="tx1"/>
                </a:solidFill>
                <a:effectLst/>
                <a:latin typeface="Arial" panose="020B0604020202020204" pitchFamily="34" charset="0"/>
              </a:endParaRPr>
            </a:p>
          </p:txBody>
        </p:sp>
        <p:sp>
          <p:nvSpPr>
            <p:cNvPr id="46" name="Rectangle 47"/>
            <p:cNvSpPr>
              <a:spLocks noChangeArrowheads="1"/>
            </p:cNvSpPr>
            <p:nvPr/>
          </p:nvSpPr>
          <p:spPr bwMode="auto">
            <a:xfrm>
              <a:off x="3263901" y="5649278"/>
              <a:ext cx="54434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bg-BG" altLang="bg-BG" sz="2800" b="0" i="0" u="none" strike="noStrike" cap="none" normalizeH="0" baseline="0" dirty="0" smtClean="0">
                  <a:ln>
                    <a:noFill/>
                  </a:ln>
                  <a:solidFill>
                    <a:srgbClr val="234465"/>
                  </a:solidFill>
                  <a:effectLst/>
                  <a:latin typeface="Montserrat Light" panose="00000400000000000000" pitchFamily="50" charset="0"/>
                </a:rPr>
                <a:t>Retrieve the resource's</a:t>
              </a:r>
              <a:r>
                <a:rPr kumimoji="0" lang="en-US" altLang="bg-BG" sz="2800" b="0" i="0" u="none" strike="noStrike" cap="none" normalizeH="0" baseline="0" dirty="0" smtClean="0">
                  <a:ln>
                    <a:noFill/>
                  </a:ln>
                  <a:solidFill>
                    <a:srgbClr val="234465"/>
                  </a:solidFill>
                  <a:effectLst/>
                  <a:latin typeface="Montserrat Light" panose="00000400000000000000" pitchFamily="50" charset="0"/>
                </a:rPr>
                <a:t> </a:t>
              </a:r>
              <a:r>
                <a:rPr lang="bg-BG" altLang="bg-BG" sz="2800" dirty="0">
                  <a:solidFill>
                    <a:srgbClr val="234465"/>
                  </a:solidFill>
                  <a:latin typeface="Montserrat Light" panose="00000400000000000000" pitchFamily="50" charset="0"/>
                </a:rPr>
                <a:t>headers</a:t>
              </a:r>
              <a:endParaRPr kumimoji="0" lang="bg-BG" altLang="bg-BG" sz="1800" b="0" i="0" u="none" strike="noStrike" cap="none" normalizeH="0" baseline="0" dirty="0" smtClean="0">
                <a:ln>
                  <a:noFill/>
                </a:ln>
                <a:solidFill>
                  <a:schemeClr val="tx1"/>
                </a:solidFill>
                <a:effectLst/>
                <a:latin typeface="Arial" panose="020B0604020202020204" pitchFamily="34" charset="0"/>
              </a:endParaRPr>
            </a:p>
          </p:txBody>
        </p:sp>
      </p:grpSp>
      <p:sp>
        <p:nvSpPr>
          <p:cNvPr id="47" name="Rectangle 48"/>
          <p:cNvSpPr>
            <a:spLocks noChangeArrowheads="1"/>
          </p:cNvSpPr>
          <p:nvPr/>
        </p:nvSpPr>
        <p:spPr bwMode="auto">
          <a:xfrm>
            <a:off x="7304089" y="5649278"/>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bg-BG" altLang="bg-BG"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048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 GET Request</a:t>
            </a:r>
            <a:endParaRPr lang="bg-BG" dirty="0"/>
          </a:p>
        </p:txBody>
      </p:sp>
      <p:sp>
        <p:nvSpPr>
          <p:cNvPr id="54" name="Rectangle 3"/>
          <p:cNvSpPr>
            <a:spLocks noChangeArrowheads="1"/>
          </p:cNvSpPr>
          <p:nvPr/>
        </p:nvSpPr>
        <p:spPr bwMode="auto">
          <a:xfrm>
            <a:off x="738980" y="1981200"/>
            <a:ext cx="10827431" cy="4401205"/>
          </a:xfrm>
          <a:prstGeom prst="rect">
            <a:avLst/>
          </a:prstGeom>
          <a:solidFill>
            <a:schemeClr val="accent1">
              <a:alpha val="82000"/>
            </a:schemeClr>
          </a:solidFill>
          <a:ln w="12700">
            <a:solidFill>
              <a:schemeClr val="tx2"/>
            </a:solidFill>
          </a:ln>
        </p:spPr>
        <p:txBody>
          <a:bodyPr wrap="square">
            <a:spAutoFit/>
          </a:bodyPr>
          <a:lstStyle/>
          <a:p>
            <a:pPr eaLnBrk="0" hangingPunct="0">
              <a:buClr>
                <a:schemeClr val="accent5">
                  <a:lumMod val="40000"/>
                  <a:lumOff val="60000"/>
                </a:schemeClr>
              </a:buClr>
              <a:buSzPct val="70000"/>
            </a:pPr>
            <a:r>
              <a:rPr lang="en-US" sz="3000" b="1" noProof="1">
                <a:solidFill>
                  <a:schemeClr val="bg2"/>
                </a:solidFill>
                <a:effectLst>
                  <a:outerShdw blurRad="38100" dist="38100" dir="2700000" algn="tl">
                    <a:srgbClr val="000000">
                      <a:alpha val="43137"/>
                    </a:srgbClr>
                  </a:outerShdw>
                </a:effectLst>
                <a:latin typeface="Consolas" pitchFamily="49" charset="0"/>
                <a:cs typeface="Consolas" pitchFamily="49" charset="0"/>
              </a:rPr>
              <a:t>GET</a:t>
            </a: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0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/courses/php-web-dev </a:t>
            </a:r>
            <a:r>
              <a:rPr lang="en-US" sz="3000" b="1" noProof="1" smtClean="0">
                <a:solidFill>
                  <a:schemeClr val="bg2"/>
                </a:solidFill>
                <a:effectLst>
                  <a:outerShdw blurRad="38100" dist="38100" dir="2700000" algn="tl">
                    <a:srgbClr val="000000">
                      <a:alpha val="43137"/>
                    </a:srgbClr>
                  </a:outerShdw>
                </a:effectLst>
                <a:latin typeface="Consolas" pitchFamily="49" charset="0"/>
                <a:cs typeface="Consolas" pitchFamily="49" charset="0"/>
              </a:rPr>
              <a:t>HTTP/1.1</a:t>
            </a:r>
            <a:endParaRPr lang="en-US" sz="3000" b="1" noProof="1">
              <a:solidFill>
                <a:schemeClr val="bg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600"/>
              </a:spcBef>
              <a:buClr>
                <a:schemeClr val="accent5">
                  <a:lumMod val="40000"/>
                  <a:lumOff val="60000"/>
                </a:schemeClr>
              </a:buClr>
              <a:buSzPct val="70000"/>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Host: www.softuni.bg</a:t>
            </a:r>
          </a:p>
          <a:p>
            <a:pPr eaLnBrk="0" hangingPunct="0">
              <a:buClr>
                <a:schemeClr val="accent5">
                  <a:lumMod val="40000"/>
                  <a:lumOff val="60000"/>
                </a:schemeClr>
              </a:buClr>
              <a:buSzPct val="70000"/>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Accept: */*</a:t>
            </a:r>
          </a:p>
          <a:p>
            <a:pPr eaLnBrk="0" hangingPunct="0">
              <a:buClr>
                <a:schemeClr val="accent5">
                  <a:lumMod val="40000"/>
                  <a:lumOff val="60000"/>
                </a:schemeClr>
              </a:buClr>
              <a:buSzPct val="70000"/>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Accept-Language: bg</a:t>
            </a:r>
          </a:p>
          <a:p>
            <a:pPr eaLnBrk="0" hangingPunct="0">
              <a:buClr>
                <a:schemeClr val="accent5">
                  <a:lumMod val="40000"/>
                  <a:lumOff val="60000"/>
                </a:schemeClr>
              </a:buClr>
              <a:buSzPct val="70000"/>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Accept-Encoding: gzip, deflate</a:t>
            </a:r>
          </a:p>
          <a:p>
            <a:pPr eaLnBrk="0" hangingPunct="0">
              <a:buClr>
                <a:schemeClr val="accent5">
                  <a:lumMod val="40000"/>
                  <a:lumOff val="60000"/>
                </a:schemeClr>
              </a:buClr>
              <a:buSzPct val="70000"/>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Mozilla/5.0 (Windows NT 10.0) Chrome/51.0.2704.103</a:t>
            </a:r>
          </a:p>
          <a:p>
            <a:pPr eaLnBrk="0" hangingPunct="0">
              <a:buClr>
                <a:schemeClr val="accent5">
                  <a:lumMod val="40000"/>
                  <a:lumOff val="60000"/>
                </a:schemeClr>
              </a:buClr>
              <a:buSzPct val="70000"/>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Connection: Keep-Alive</a:t>
            </a:r>
          </a:p>
          <a:p>
            <a:pPr eaLnBrk="0" hangingPunct="0">
              <a:buClr>
                <a:schemeClr val="accent5">
                  <a:lumMod val="40000"/>
                  <a:lumOff val="60000"/>
                </a:schemeClr>
              </a:buClr>
              <a:buSzPct val="70000"/>
            </a:pP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Cache-Control: no-cache</a:t>
            </a:r>
          </a:p>
          <a:p>
            <a:pPr eaLnBrk="0" hangingPunct="0">
              <a:spcBef>
                <a:spcPts val="600"/>
              </a:spcBef>
              <a:buClr>
                <a:schemeClr val="accent5">
                  <a:lumMod val="40000"/>
                  <a:lumOff val="60000"/>
                </a:schemeClr>
              </a:buClr>
              <a:buSzPct val="70000"/>
            </a:pPr>
            <a:r>
              <a:rPr lang="en-US" sz="3000" b="1" i="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&lt;CRLF&gt;</a:t>
            </a:r>
          </a:p>
        </p:txBody>
      </p:sp>
    </p:spTree>
    <p:extLst>
      <p:ext uri="{BB962C8B-B14F-4D97-AF65-F5344CB8AC3E}">
        <p14:creationId xmlns:p14="http://schemas.microsoft.com/office/powerpoint/2010/main" val="23707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 POST Request</a:t>
            </a:r>
            <a:endParaRPr lang="bg-BG" dirty="0"/>
          </a:p>
        </p:txBody>
      </p:sp>
      <p:sp>
        <p:nvSpPr>
          <p:cNvPr id="4" name="Rectangle 3"/>
          <p:cNvSpPr>
            <a:spLocks noChangeArrowheads="1"/>
          </p:cNvSpPr>
          <p:nvPr/>
        </p:nvSpPr>
        <p:spPr bwMode="auto">
          <a:xfrm>
            <a:off x="911224" y="1791148"/>
            <a:ext cx="10363200" cy="4748992"/>
          </a:xfrm>
          <a:prstGeom prst="rect">
            <a:avLst/>
          </a:prstGeom>
          <a:solidFill>
            <a:schemeClr val="tx2">
              <a:alpha val="82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pPr>
            <a:r>
              <a:rPr lang="en-US" sz="2200" b="1" noProof="1">
                <a:solidFill>
                  <a:schemeClr val="bg2"/>
                </a:solidFill>
                <a:effectLst>
                  <a:outerShdw blurRad="38100" dist="38100" dir="2700000" algn="tl">
                    <a:srgbClr val="000000">
                      <a:alpha val="43137"/>
                    </a:srgbClr>
                  </a:outerShdw>
                </a:effectLst>
                <a:latin typeface="Consolas" pitchFamily="49" charset="0"/>
                <a:cs typeface="Consolas" pitchFamily="49" charset="0"/>
              </a:rPr>
              <a:t>POST</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/webmail/login.phtml HTTP/1.1</a:t>
            </a:r>
          </a:p>
          <a:p>
            <a:pPr eaLnBrk="0" hangingPunct="0">
              <a:lnSpc>
                <a:spcPct val="95000"/>
              </a:lnSpc>
              <a:spcBef>
                <a:spcPts val="600"/>
              </a:spcBef>
              <a:buClr>
                <a:schemeClr val="accent5">
                  <a:lumMod val="40000"/>
                  <a:lumOff val="60000"/>
                </a:schemeClr>
              </a:buClr>
              <a:buSzPct val="70000"/>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Host: www.abv.bg</a:t>
            </a:r>
          </a:p>
          <a:p>
            <a:pPr eaLnBrk="0" hangingPunct="0">
              <a:lnSpc>
                <a:spcPct val="95000"/>
              </a:lnSpc>
              <a:buClr>
                <a:schemeClr val="accent5">
                  <a:lumMod val="40000"/>
                  <a:lumOff val="60000"/>
                </a:schemeClr>
              </a:buClr>
              <a:buSzPct val="70000"/>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Accept: */*</a:t>
            </a:r>
          </a:p>
          <a:p>
            <a:pPr eaLnBrk="0" hangingPunct="0">
              <a:lnSpc>
                <a:spcPct val="95000"/>
              </a:lnSpc>
              <a:buClr>
                <a:schemeClr val="accent5">
                  <a:lumMod val="40000"/>
                  <a:lumOff val="60000"/>
                </a:schemeClr>
              </a:buClr>
              <a:buSzPct val="70000"/>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Accept-Language: bg</a:t>
            </a:r>
          </a:p>
          <a:p>
            <a:pPr eaLnBrk="0" hangingPunct="0">
              <a:lnSpc>
                <a:spcPct val="95000"/>
              </a:lnSpc>
              <a:buClr>
                <a:schemeClr val="accent5">
                  <a:lumMod val="40000"/>
                  <a:lumOff val="60000"/>
                </a:schemeClr>
              </a:buClr>
              <a:buSzPct val="70000"/>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Accept-Encoding: gzip, deflate</a:t>
            </a:r>
          </a:p>
          <a:p>
            <a:pPr eaLnBrk="0" hangingPunct="0">
              <a:lnSpc>
                <a:spcPct val="95000"/>
              </a:lnSpc>
              <a:buClr>
                <a:schemeClr val="accent5">
                  <a:lumMod val="40000"/>
                  <a:lumOff val="60000"/>
                </a:schemeClr>
              </a:buClr>
              <a:buSzPct val="70000"/>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User-Agent: Mozilla/4.0(compatible;MSIE 6.0; Windows NT 5.0)</a:t>
            </a:r>
          </a:p>
          <a:p>
            <a:pPr eaLnBrk="0" hangingPunct="0">
              <a:lnSpc>
                <a:spcPct val="95000"/>
              </a:lnSpc>
              <a:buClr>
                <a:schemeClr val="accent5">
                  <a:lumMod val="40000"/>
                  <a:lumOff val="60000"/>
                </a:schemeClr>
              </a:buClr>
              <a:buSzPct val="70000"/>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Connection: Keep-Alive</a:t>
            </a:r>
          </a:p>
          <a:p>
            <a:pPr eaLnBrk="0" hangingPunct="0">
              <a:lnSpc>
                <a:spcPct val="95000"/>
              </a:lnSpc>
              <a:buClr>
                <a:schemeClr val="accent5">
                  <a:lumMod val="40000"/>
                  <a:lumOff val="60000"/>
                </a:schemeClr>
              </a:buClr>
              <a:buSzPct val="70000"/>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Cache-Control: no-cache</a:t>
            </a:r>
          </a:p>
          <a:p>
            <a:pPr eaLnBrk="0" hangingPunct="0">
              <a:lnSpc>
                <a:spcPct val="95000"/>
              </a:lnSpc>
              <a:buClr>
                <a:schemeClr val="accent5">
                  <a:lumMod val="40000"/>
                  <a:lumOff val="60000"/>
                </a:schemeClr>
              </a:buClr>
              <a:buSzPct val="70000"/>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Content-Length: 59</a:t>
            </a:r>
          </a:p>
          <a:p>
            <a:pPr eaLnBrk="0" hangingPunct="0">
              <a:lnSpc>
                <a:spcPct val="95000"/>
              </a:lnSpc>
              <a:buClr>
                <a:schemeClr val="accent5">
                  <a:lumMod val="40000"/>
                  <a:lumOff val="60000"/>
                </a:schemeClr>
              </a:buClr>
              <a:buSzPct val="70000"/>
            </a:pPr>
            <a:r>
              <a:rPr lang="en-US" sz="2200" b="1" i="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&lt;CRLF&gt;</a:t>
            </a:r>
          </a:p>
          <a:p>
            <a:pPr eaLnBrk="0" hangingPunct="0">
              <a:lnSpc>
                <a:spcPct val="95000"/>
              </a:lnSpc>
              <a:spcBef>
                <a:spcPts val="600"/>
              </a:spcBef>
              <a:buClr>
                <a:schemeClr val="accent5">
                  <a:lumMod val="40000"/>
                  <a:lumOff val="60000"/>
                </a:schemeClr>
              </a:buClr>
              <a:buSzPct val="70000"/>
            </a:pPr>
            <a:r>
              <a:rPr lang="en-US" sz="22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LOGIN_USER=john</a:t>
            </a: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DOMAIN_NAME=abv.bg</a:t>
            </a:r>
          </a:p>
          <a:p>
            <a:pPr eaLnBrk="0" hangingPunct="0">
              <a:lnSpc>
                <a:spcPct val="95000"/>
              </a:lnSpc>
              <a:buClr>
                <a:schemeClr val="accent5">
                  <a:lumMod val="40000"/>
                  <a:lumOff val="60000"/>
                </a:schemeClr>
              </a:buClr>
              <a:buSzPct val="70000"/>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LOGIN_PASS=top*secret!</a:t>
            </a:r>
          </a:p>
          <a:p>
            <a:pPr eaLnBrk="0" hangingPunct="0">
              <a:lnSpc>
                <a:spcPct val="95000"/>
              </a:lnSpc>
              <a:buClr>
                <a:schemeClr val="accent5">
                  <a:lumMod val="40000"/>
                  <a:lumOff val="60000"/>
                </a:schemeClr>
              </a:buClr>
              <a:buSzPct val="70000"/>
            </a:pPr>
            <a:r>
              <a:rPr lang="en-US" sz="2200" b="1" i="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&lt;CRLF&gt;</a:t>
            </a:r>
          </a:p>
        </p:txBody>
      </p:sp>
      <p:sp>
        <p:nvSpPr>
          <p:cNvPr id="5" name="AutoShape 7"/>
          <p:cNvSpPr>
            <a:spLocks noChangeArrowheads="1"/>
          </p:cNvSpPr>
          <p:nvPr/>
        </p:nvSpPr>
        <p:spPr bwMode="auto">
          <a:xfrm>
            <a:off x="7034151" y="1416012"/>
            <a:ext cx="3538599" cy="652818"/>
          </a:xfrm>
          <a:prstGeom prst="wedgeRoundRectCallout">
            <a:avLst>
              <a:gd name="adj1" fmla="val -67481"/>
              <a:gd name="adj2" fmla="val 37293"/>
              <a:gd name="adj3" fmla="val 16667"/>
            </a:avLst>
          </a:prstGeom>
          <a:solidFill>
            <a:schemeClr val="tx2">
              <a:alpha val="95000"/>
            </a:scheme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b="1" noProof="1">
                <a:solidFill>
                  <a:schemeClr val="bg2">
                    <a:lumMod val="60000"/>
                    <a:lumOff val="40000"/>
                  </a:schemeClr>
                </a:solidFill>
                <a:effectLst>
                  <a:outerShdw blurRad="38100" dist="38100" dir="2700000" algn="tl">
                    <a:srgbClr val="000000">
                      <a:alpha val="43137"/>
                    </a:srgbClr>
                  </a:outerShdw>
                </a:effectLst>
                <a:cs typeface="Consolas" pitchFamily="49" charset="0"/>
              </a:rPr>
              <a:t>HTTP </a:t>
            </a:r>
            <a:r>
              <a:rPr lang="en-US" sz="2800" b="1" noProof="1">
                <a:solidFill>
                  <a:schemeClr val="accent4"/>
                </a:solidFill>
                <a:effectLst>
                  <a:outerShdw blurRad="38100" dist="38100" dir="2700000" algn="tl">
                    <a:srgbClr val="000000">
                      <a:alpha val="43137"/>
                    </a:srgbClr>
                  </a:outerShdw>
                </a:effectLst>
                <a:cs typeface="Consolas" pitchFamily="49" charset="0"/>
              </a:rPr>
              <a:t>request line</a:t>
            </a:r>
          </a:p>
        </p:txBody>
      </p:sp>
      <p:sp>
        <p:nvSpPr>
          <p:cNvPr id="6" name="AutoShape 7"/>
          <p:cNvSpPr>
            <a:spLocks noChangeArrowheads="1"/>
          </p:cNvSpPr>
          <p:nvPr/>
        </p:nvSpPr>
        <p:spPr bwMode="auto">
          <a:xfrm>
            <a:off x="6780212" y="2581435"/>
            <a:ext cx="2819400" cy="664686"/>
          </a:xfrm>
          <a:prstGeom prst="wedgeRoundRectCallout">
            <a:avLst>
              <a:gd name="adj1" fmla="val -76105"/>
              <a:gd name="adj2" fmla="val -26299"/>
              <a:gd name="adj3" fmla="val 16667"/>
            </a:avLst>
          </a:prstGeom>
          <a:solidFill>
            <a:schemeClr val="tx2">
              <a:alpha val="95000"/>
            </a:scheme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b="1" noProof="1">
                <a:solidFill>
                  <a:schemeClr val="bg2">
                    <a:lumMod val="60000"/>
                    <a:lumOff val="40000"/>
                  </a:schemeClr>
                </a:solidFill>
                <a:effectLst>
                  <a:outerShdw blurRad="38100" dist="38100" dir="2700000" algn="tl">
                    <a:srgbClr val="000000">
                      <a:alpha val="43137"/>
                    </a:srgbClr>
                  </a:outerShdw>
                </a:effectLst>
                <a:cs typeface="Consolas" pitchFamily="49" charset="0"/>
              </a:rPr>
              <a:t>HTTP </a:t>
            </a:r>
            <a:r>
              <a:rPr lang="en-US" sz="2800" b="1" noProof="1">
                <a:solidFill>
                  <a:schemeClr val="accent4"/>
                </a:solidFill>
                <a:effectLst>
                  <a:outerShdw blurRad="38100" dist="38100" dir="2700000" algn="tl">
                    <a:srgbClr val="000000">
                      <a:alpha val="43137"/>
                    </a:srgbClr>
                  </a:outerShdw>
                </a:effectLst>
                <a:cs typeface="Consolas" pitchFamily="49" charset="0"/>
              </a:rPr>
              <a:t>headers</a:t>
            </a:r>
          </a:p>
        </p:txBody>
      </p:sp>
      <p:sp>
        <p:nvSpPr>
          <p:cNvPr id="7" name="AutoShape 7"/>
          <p:cNvSpPr>
            <a:spLocks noChangeArrowheads="1"/>
          </p:cNvSpPr>
          <p:nvPr/>
        </p:nvSpPr>
        <p:spPr bwMode="auto">
          <a:xfrm>
            <a:off x="5684987" y="4572000"/>
            <a:ext cx="4613443" cy="982979"/>
          </a:xfrm>
          <a:prstGeom prst="wedgeRoundRectCallout">
            <a:avLst>
              <a:gd name="adj1" fmla="val -69815"/>
              <a:gd name="adj2" fmla="val 38295"/>
              <a:gd name="adj3" fmla="val 16667"/>
            </a:avLst>
          </a:prstGeom>
          <a:solidFill>
            <a:schemeClr val="tx2">
              <a:alpha val="95000"/>
            </a:scheme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b="1" noProof="1">
                <a:solidFill>
                  <a:schemeClr val="bg2">
                    <a:lumMod val="60000"/>
                    <a:lumOff val="40000"/>
                  </a:schemeClr>
                </a:solidFill>
                <a:effectLst>
                  <a:outerShdw blurRad="38100" dist="38100" dir="2700000" algn="tl">
                    <a:srgbClr val="000000">
                      <a:alpha val="43137"/>
                    </a:srgbClr>
                  </a:outerShdw>
                </a:effectLst>
                <a:cs typeface="Consolas" pitchFamily="49" charset="0"/>
              </a:rPr>
              <a:t>The request </a:t>
            </a:r>
            <a:r>
              <a:rPr lang="en-US" sz="2800" b="1" noProof="1">
                <a:solidFill>
                  <a:schemeClr val="accent4"/>
                </a:solidFill>
                <a:effectLst>
                  <a:outerShdw blurRad="38100" dist="38100" dir="2700000" algn="tl">
                    <a:srgbClr val="000000">
                      <a:alpha val="43137"/>
                    </a:srgbClr>
                  </a:outerShdw>
                </a:effectLst>
                <a:cs typeface="Consolas" pitchFamily="49" charset="0"/>
              </a:rPr>
              <a:t>body</a:t>
            </a:r>
            <a:r>
              <a:rPr lang="en-US" sz="2800" b="1" noProof="1">
                <a:solidFill>
                  <a:schemeClr val="bg2">
                    <a:lumMod val="60000"/>
                    <a:lumOff val="40000"/>
                  </a:schemeClr>
                </a:solidFill>
                <a:effectLst>
                  <a:outerShdw blurRad="38100" dist="38100" dir="2700000" algn="tl">
                    <a:srgbClr val="000000">
                      <a:alpha val="43137"/>
                    </a:srgbClr>
                  </a:outerShdw>
                </a:effectLst>
                <a:cs typeface="Consolas" pitchFamily="49" charset="0"/>
              </a:rPr>
              <a:t> holds  the submitted data</a:t>
            </a:r>
          </a:p>
        </p:txBody>
      </p:sp>
    </p:spTree>
    <p:extLst>
      <p:ext uri="{BB962C8B-B14F-4D97-AF65-F5344CB8AC3E}">
        <p14:creationId xmlns:p14="http://schemas.microsoft.com/office/powerpoint/2010/main" val="290547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 Response</a:t>
            </a:r>
            <a:endParaRPr lang="bg-BG" dirty="0"/>
          </a:p>
        </p:txBody>
      </p:sp>
      <p:sp>
        <p:nvSpPr>
          <p:cNvPr id="12" name="Rectangle 3"/>
          <p:cNvSpPr>
            <a:spLocks noChangeArrowheads="1"/>
          </p:cNvSpPr>
          <p:nvPr/>
        </p:nvSpPr>
        <p:spPr bwMode="auto">
          <a:xfrm>
            <a:off x="946148" y="1828800"/>
            <a:ext cx="10253664" cy="4647426"/>
          </a:xfrm>
          <a:prstGeom prst="rect">
            <a:avLst/>
          </a:prstGeom>
          <a:solidFill>
            <a:schemeClr val="tx2">
              <a:alpha val="82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HTTP/1.1 </a:t>
            </a:r>
            <a:r>
              <a:rPr lang="en-US" sz="2600" b="1" noProof="1">
                <a:solidFill>
                  <a:schemeClr val="bg2"/>
                </a:solidFill>
                <a:effectLst>
                  <a:outerShdw blurRad="38100" dist="38100" dir="2700000" algn="tl">
                    <a:srgbClr val="000000">
                      <a:alpha val="43137"/>
                    </a:srgbClr>
                  </a:outerShdw>
                </a:effectLst>
                <a:latin typeface="Consolas" pitchFamily="49" charset="0"/>
                <a:cs typeface="Consolas" pitchFamily="49" charset="0"/>
              </a:rPr>
              <a:t>200</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OK</a:t>
            </a:r>
          </a:p>
          <a:p>
            <a:pPr eaLnBrk="0" hangingPunct="0">
              <a:spcBef>
                <a:spcPts val="60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Date: Fri, 17 Jul 2010 16:09:18 GMT+2</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Server: Apache/2.2.14 (Linux)</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Accept-Ranges: bytes</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Content-Length: 84</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Content-Type: text/html</a:t>
            </a:r>
          </a:p>
          <a:p>
            <a:pPr eaLnBrk="0" hangingPunct="0">
              <a:buClr>
                <a:schemeClr val="accent5">
                  <a:lumMod val="40000"/>
                  <a:lumOff val="60000"/>
                </a:schemeClr>
              </a:buClr>
              <a:buSzPct val="70000"/>
            </a:pPr>
            <a:r>
              <a:rPr lang="en-US" sz="2600" b="1" i="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&lt;CRLF&gt;</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60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&lt;html&gt;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&lt;head&gt;&lt;title&gt;Test&lt;/title&gt;&lt;/head&gt;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&lt;body&gt;Test HTML page.&lt;/body&gt;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&lt;/html&gt;</a:t>
            </a:r>
          </a:p>
        </p:txBody>
      </p:sp>
      <p:sp>
        <p:nvSpPr>
          <p:cNvPr id="13" name="AutoShape 7"/>
          <p:cNvSpPr>
            <a:spLocks noChangeArrowheads="1"/>
          </p:cNvSpPr>
          <p:nvPr/>
        </p:nvSpPr>
        <p:spPr bwMode="auto">
          <a:xfrm>
            <a:off x="4684155" y="1667326"/>
            <a:ext cx="5191365" cy="687253"/>
          </a:xfrm>
          <a:prstGeom prst="wedgeRoundRectCallout">
            <a:avLst>
              <a:gd name="adj1" fmla="val -63720"/>
              <a:gd name="adj2" fmla="val 13297"/>
              <a:gd name="adj3" fmla="val 16667"/>
            </a:avLst>
          </a:prstGeom>
          <a:solidFill>
            <a:schemeClr val="tx2">
              <a:alpha val="95000"/>
            </a:scheme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a:solidFill>
                  <a:schemeClr val="bg2">
                    <a:lumMod val="60000"/>
                    <a:lumOff val="40000"/>
                  </a:schemeClr>
                </a:solidFill>
                <a:effectLst>
                  <a:outerShdw blurRad="38100" dist="38100" dir="2700000" algn="tl">
                    <a:srgbClr val="000000">
                      <a:alpha val="43137"/>
                    </a:srgbClr>
                  </a:outerShdw>
                </a:effectLst>
                <a:cs typeface="Consolas" pitchFamily="49" charset="0"/>
              </a:rPr>
              <a:t>HTTP response </a:t>
            </a:r>
            <a:r>
              <a:rPr lang="en-US" sz="2800" noProof="1">
                <a:solidFill>
                  <a:schemeClr val="accent4"/>
                </a:solidFill>
                <a:effectLst>
                  <a:outerShdw blurRad="38100" dist="38100" dir="2700000" algn="tl">
                    <a:srgbClr val="000000">
                      <a:alpha val="43137"/>
                    </a:srgbClr>
                  </a:outerShdw>
                </a:effectLst>
                <a:cs typeface="Consolas" pitchFamily="49" charset="0"/>
              </a:rPr>
              <a:t>status line</a:t>
            </a:r>
          </a:p>
        </p:txBody>
      </p:sp>
      <p:sp>
        <p:nvSpPr>
          <p:cNvPr id="14" name="AutoShape 7"/>
          <p:cNvSpPr>
            <a:spLocks noChangeArrowheads="1"/>
          </p:cNvSpPr>
          <p:nvPr/>
        </p:nvSpPr>
        <p:spPr bwMode="auto">
          <a:xfrm>
            <a:off x="6723366" y="3378685"/>
            <a:ext cx="3152154" cy="1040915"/>
          </a:xfrm>
          <a:prstGeom prst="wedgeRoundRectCallout">
            <a:avLst>
              <a:gd name="adj1" fmla="val -70858"/>
              <a:gd name="adj2" fmla="val -32568"/>
              <a:gd name="adj3" fmla="val 16667"/>
            </a:avLst>
          </a:prstGeom>
          <a:solidFill>
            <a:schemeClr val="tx2">
              <a:alpha val="95000"/>
            </a:scheme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a:solidFill>
                  <a:schemeClr val="bg2">
                    <a:lumMod val="60000"/>
                    <a:lumOff val="40000"/>
                  </a:schemeClr>
                </a:solidFill>
                <a:effectLst>
                  <a:outerShdw blurRad="38100" dist="38100" dir="2700000" algn="tl">
                    <a:srgbClr val="000000">
                      <a:alpha val="43137"/>
                    </a:srgbClr>
                  </a:outerShdw>
                </a:effectLst>
                <a:cs typeface="Consolas" pitchFamily="49" charset="0"/>
              </a:rPr>
              <a:t>HTTP response </a:t>
            </a:r>
            <a:r>
              <a:rPr lang="en-US" sz="2800" noProof="1">
                <a:solidFill>
                  <a:schemeClr val="accent4"/>
                </a:solidFill>
                <a:effectLst>
                  <a:outerShdw blurRad="38100" dist="38100" dir="2700000" algn="tl">
                    <a:srgbClr val="000000">
                      <a:alpha val="43137"/>
                    </a:srgbClr>
                  </a:outerShdw>
                </a:effectLst>
                <a:cs typeface="Consolas" pitchFamily="49" charset="0"/>
              </a:rPr>
              <a:t>headers</a:t>
            </a:r>
          </a:p>
        </p:txBody>
      </p:sp>
      <p:sp>
        <p:nvSpPr>
          <p:cNvPr id="15" name="AutoShape 7"/>
          <p:cNvSpPr>
            <a:spLocks noChangeArrowheads="1"/>
          </p:cNvSpPr>
          <p:nvPr/>
        </p:nvSpPr>
        <p:spPr bwMode="auto">
          <a:xfrm>
            <a:off x="7847012" y="4963337"/>
            <a:ext cx="3000058" cy="1036836"/>
          </a:xfrm>
          <a:prstGeom prst="wedgeRoundRectCallout">
            <a:avLst>
              <a:gd name="adj1" fmla="val -72466"/>
              <a:gd name="adj2" fmla="val 28512"/>
              <a:gd name="adj3" fmla="val 16667"/>
            </a:avLst>
          </a:prstGeom>
          <a:solidFill>
            <a:schemeClr val="tx2">
              <a:alpha val="95000"/>
            </a:scheme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a:solidFill>
                  <a:schemeClr val="bg2">
                    <a:lumMod val="60000"/>
                    <a:lumOff val="40000"/>
                  </a:schemeClr>
                </a:solidFill>
                <a:effectLst>
                  <a:outerShdw blurRad="38100" dist="38100" dir="2700000" algn="tl">
                    <a:srgbClr val="000000">
                      <a:alpha val="43137"/>
                    </a:srgbClr>
                  </a:outerShdw>
                </a:effectLst>
                <a:cs typeface="Consolas" pitchFamily="49" charset="0"/>
              </a:rPr>
              <a:t>HTTP response </a:t>
            </a:r>
            <a:r>
              <a:rPr lang="en-US" sz="2800" noProof="1">
                <a:solidFill>
                  <a:schemeClr val="accent4"/>
                </a:solidFill>
                <a:effectLst>
                  <a:outerShdw blurRad="38100" dist="38100" dir="2700000" algn="tl">
                    <a:srgbClr val="000000">
                      <a:alpha val="43137"/>
                    </a:srgbClr>
                  </a:outerShdw>
                </a:effectLst>
                <a:cs typeface="Consolas" pitchFamily="49" charset="0"/>
              </a:rPr>
              <a:t>body</a:t>
            </a:r>
          </a:p>
        </p:txBody>
      </p:sp>
    </p:spTree>
    <p:extLst>
      <p:ext uri="{BB962C8B-B14F-4D97-AF65-F5344CB8AC3E}">
        <p14:creationId xmlns:p14="http://schemas.microsoft.com/office/powerpoint/2010/main" val="3682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0" y="971550"/>
            <a:ext cx="12192000" cy="1303020"/>
          </a:xfrm>
        </p:spPr>
        <p:txBody>
          <a:bodyPr/>
          <a:lstStyle/>
          <a:p>
            <a:r>
              <a:rPr lang="en-US" dirty="0" smtClean="0"/>
              <a:t>Developer Tools</a:t>
            </a:r>
            <a:endParaRPr lang="bg-BG" dirty="0"/>
          </a:p>
        </p:txBody>
      </p:sp>
      <p:sp>
        <p:nvSpPr>
          <p:cNvPr id="5" name="Title 1"/>
          <p:cNvSpPr txBox="1">
            <a:spLocks/>
          </p:cNvSpPr>
          <p:nvPr/>
        </p:nvSpPr>
        <p:spPr>
          <a:xfrm>
            <a:off x="1123635" y="2898174"/>
            <a:ext cx="11591748" cy="2668236"/>
          </a:xfrm>
          <a:prstGeom prst="rect">
            <a:avLst/>
          </a:prstGeom>
        </p:spPr>
        <p:txBody>
          <a:bodyPr/>
          <a:lstStyle>
            <a:lvl1pPr algn="l" defTabSz="914400" rtl="0" eaLnBrk="1" latinLnBrk="0" hangingPunct="1">
              <a:lnSpc>
                <a:spcPct val="90000"/>
              </a:lnSpc>
              <a:spcBef>
                <a:spcPct val="0"/>
              </a:spcBef>
              <a:buNone/>
              <a:defRPr sz="6000" kern="1200">
                <a:solidFill>
                  <a:srgbClr val="234465"/>
                </a:solidFill>
                <a:latin typeface="+mj-lt"/>
                <a:ea typeface="Lato Heavy" panose="020F0502020204030203" pitchFamily="34" charset="0"/>
                <a:cs typeface="Lato Heavy" panose="020F0502020204030203" pitchFamily="34" charset="0"/>
              </a:defRPr>
            </a:lvl1pPr>
          </a:lstStyle>
          <a:p>
            <a:r>
              <a:rPr lang="en-US" sz="4000" dirty="0" smtClean="0">
                <a:hlinkClick r:id="rId3"/>
              </a:rPr>
              <a:t>Chrome Developer Tools</a:t>
            </a:r>
            <a:endParaRPr lang="en-US" sz="4000" dirty="0" smtClean="0"/>
          </a:p>
          <a:p>
            <a:endParaRPr lang="en-US" sz="4000" dirty="0"/>
          </a:p>
          <a:p>
            <a:r>
              <a:rPr lang="en-US" sz="4000" dirty="0" smtClean="0">
                <a:hlinkClick r:id="rId4"/>
              </a:rPr>
              <a:t>Mozilla Firefox: Firebug </a:t>
            </a:r>
            <a:endParaRPr lang="bg-BG" sz="4000" dirty="0"/>
          </a:p>
        </p:txBody>
      </p:sp>
    </p:spTree>
    <p:extLst>
      <p:ext uri="{BB962C8B-B14F-4D97-AF65-F5344CB8AC3E}">
        <p14:creationId xmlns:p14="http://schemas.microsoft.com/office/powerpoint/2010/main" val="388332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1_Custom Design">
  <a:themeElements>
    <a:clrScheme name="Custom 2">
      <a:dk1>
        <a:srgbClr val="234465"/>
      </a:dk1>
      <a:lt1>
        <a:srgbClr val="FFFFFF"/>
      </a:lt1>
      <a:dk2>
        <a:srgbClr val="234465"/>
      </a:dk2>
      <a:lt2>
        <a:srgbClr val="FFA000"/>
      </a:lt2>
      <a:accent1>
        <a:srgbClr val="234465"/>
      </a:accent1>
      <a:accent2>
        <a:srgbClr val="FF3300"/>
      </a:accent2>
      <a:accent3>
        <a:srgbClr val="66FF66"/>
      </a:accent3>
      <a:accent4>
        <a:srgbClr val="EE792A"/>
      </a:accent4>
      <a:accent5>
        <a:srgbClr val="FFFF00"/>
      </a:accent5>
      <a:accent6>
        <a:srgbClr val="0070C0"/>
      </a:accent6>
      <a:hlink>
        <a:srgbClr val="FFA000"/>
      </a:hlink>
      <a:folHlink>
        <a:srgbClr val="FFA000"/>
      </a:folHlink>
    </a:clrScheme>
    <a:fontScheme name="Montsterrat Family">
      <a:majorFont>
        <a:latin typeface="Montserrat"/>
        <a:ea typeface=""/>
        <a:cs typeface=""/>
      </a:majorFont>
      <a:minorFont>
        <a:latin typeface="Montserra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2">
      <a:dk1>
        <a:srgbClr val="FFA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C5E0B3"/>
      </a:hlink>
      <a:folHlink>
        <a:srgbClr val="954F72"/>
      </a:folHlink>
    </a:clrScheme>
    <a:fontScheme name="Custom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5440</TotalTime>
  <Words>1463</Words>
  <Application>Microsoft Office PowerPoint</Application>
  <PresentationFormat>Widescreen</PresentationFormat>
  <Paragraphs>211</Paragraphs>
  <Slides>43</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Arial</vt:lpstr>
      <vt:lpstr>Calibri</vt:lpstr>
      <vt:lpstr>Consolas</vt:lpstr>
      <vt:lpstr>Courier New</vt:lpstr>
      <vt:lpstr>Lato Heavy</vt:lpstr>
      <vt:lpstr>Lato Light</vt:lpstr>
      <vt:lpstr>Lato Medium</vt:lpstr>
      <vt:lpstr>Montserrat</vt:lpstr>
      <vt:lpstr>Montserrat Light</vt:lpstr>
      <vt:lpstr>Montserrat Ultra Light</vt:lpstr>
      <vt:lpstr>Wingdings</vt:lpstr>
      <vt:lpstr>1_Custom Design</vt:lpstr>
      <vt:lpstr>PHP in Web Environment</vt:lpstr>
      <vt:lpstr>PowerPoint Presentation</vt:lpstr>
      <vt:lpstr>PowerPoint Presentation</vt:lpstr>
      <vt:lpstr>HTTP</vt:lpstr>
      <vt:lpstr>HTTP (2)</vt:lpstr>
      <vt:lpstr>HTTP – GET Request</vt:lpstr>
      <vt:lpstr>HTTP – POST Request</vt:lpstr>
      <vt:lpstr>HTTP – Response</vt:lpstr>
      <vt:lpstr>PowerPoint Presentation</vt:lpstr>
      <vt:lpstr>Login Process</vt:lpstr>
      <vt:lpstr>Login Process (2)</vt:lpstr>
      <vt:lpstr>Login Process (3)</vt:lpstr>
      <vt:lpstr>Login Process (4)</vt:lpstr>
      <vt:lpstr>Login Process (5)</vt:lpstr>
      <vt:lpstr>PowerPoint Presentation</vt:lpstr>
      <vt:lpstr>Form Element</vt:lpstr>
      <vt:lpstr>PowerPoint Presentation</vt:lpstr>
      <vt:lpstr>Superglobals</vt:lpstr>
      <vt:lpstr>PowerPoint Presentation</vt:lpstr>
      <vt:lpstr>Security Leaks</vt:lpstr>
      <vt:lpstr>Security Leaks (2)</vt:lpstr>
      <vt:lpstr>Security Leaks (3)</vt:lpstr>
      <vt:lpstr>Security Leaks (4)</vt:lpstr>
      <vt:lpstr>Security Leaks (5)</vt:lpstr>
      <vt:lpstr>PowerPoint Presentation</vt:lpstr>
      <vt:lpstr>COOKIES</vt:lpstr>
      <vt:lpstr>Cookies</vt:lpstr>
      <vt:lpstr>Cookies (2)</vt:lpstr>
      <vt:lpstr>Cookies (3)</vt:lpstr>
      <vt:lpstr>Cookies (4)</vt:lpstr>
      <vt:lpstr>Cookies (5)</vt:lpstr>
      <vt:lpstr>Cookies (6)</vt:lpstr>
      <vt:lpstr>SESSIONS</vt:lpstr>
      <vt:lpstr>Sessions</vt:lpstr>
      <vt:lpstr>Sessions (2)</vt:lpstr>
      <vt:lpstr>Sessions (3)</vt:lpstr>
      <vt:lpstr>Sessions (4)</vt:lpstr>
      <vt:lpstr>Sessions (5)</vt:lpstr>
      <vt:lpstr>Sessions (6)</vt:lpstr>
      <vt:lpstr>Introduction to Web Environment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 Web Development</dc:title>
  <dc:creator>RoYaL</dc:creator>
  <cp:keywords>php, web, development, http, symfony</cp:keywords>
  <cp:lastModifiedBy>Windows User</cp:lastModifiedBy>
  <cp:revision>287</cp:revision>
  <dcterms:created xsi:type="dcterms:W3CDTF">2016-07-03T08:09:55Z</dcterms:created>
  <dcterms:modified xsi:type="dcterms:W3CDTF">2016-10-27T12:07:47Z</dcterms:modified>
  <cp:category>https://softuni.bg/trainings/1470/php-web-development-october-2016</cp:category>
</cp:coreProperties>
</file>